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588" r:id="rId3"/>
    <p:sldId id="259" r:id="rId4"/>
    <p:sldId id="262" r:id="rId5"/>
    <p:sldId id="559" r:id="rId6"/>
    <p:sldId id="560" r:id="rId7"/>
    <p:sldId id="260" r:id="rId8"/>
    <p:sldId id="575" r:id="rId9"/>
    <p:sldId id="576" r:id="rId10"/>
    <p:sldId id="577" r:id="rId11"/>
    <p:sldId id="539" r:id="rId12"/>
    <p:sldId id="579" r:id="rId13"/>
    <p:sldId id="580" r:id="rId14"/>
    <p:sldId id="581" r:id="rId15"/>
    <p:sldId id="582" r:id="rId16"/>
    <p:sldId id="584" r:id="rId17"/>
    <p:sldId id="585" r:id="rId18"/>
    <p:sldId id="548" r:id="rId19"/>
    <p:sldId id="586" r:id="rId20"/>
    <p:sldId id="587" r:id="rId21"/>
    <p:sldId id="613" r:id="rId22"/>
    <p:sldId id="614" r:id="rId23"/>
    <p:sldId id="589" r:id="rId24"/>
    <p:sldId id="590" r:id="rId25"/>
    <p:sldId id="591" r:id="rId26"/>
    <p:sldId id="592" r:id="rId27"/>
    <p:sldId id="593" r:id="rId28"/>
    <p:sldId id="594" r:id="rId29"/>
    <p:sldId id="573" r:id="rId30"/>
    <p:sldId id="596" r:id="rId31"/>
    <p:sldId id="598" r:id="rId32"/>
    <p:sldId id="599" r:id="rId33"/>
    <p:sldId id="600" r:id="rId34"/>
    <p:sldId id="617" r:id="rId35"/>
    <p:sldId id="618" r:id="rId36"/>
    <p:sldId id="606" r:id="rId37"/>
    <p:sldId id="601" r:id="rId38"/>
    <p:sldId id="602" r:id="rId39"/>
    <p:sldId id="603" r:id="rId40"/>
    <p:sldId id="604" r:id="rId41"/>
    <p:sldId id="605" r:id="rId42"/>
    <p:sldId id="565" r:id="rId43"/>
    <p:sldId id="568" r:id="rId44"/>
    <p:sldId id="569" r:id="rId45"/>
    <p:sldId id="564" r:id="rId46"/>
    <p:sldId id="566" r:id="rId47"/>
    <p:sldId id="567" r:id="rId48"/>
    <p:sldId id="570" r:id="rId49"/>
    <p:sldId id="571" r:id="rId50"/>
    <p:sldId id="595" r:id="rId51"/>
    <p:sldId id="607" r:id="rId52"/>
    <p:sldId id="608" r:id="rId53"/>
    <p:sldId id="609" r:id="rId54"/>
    <p:sldId id="610" r:id="rId55"/>
    <p:sldId id="550" r:id="rId56"/>
    <p:sldId id="551" r:id="rId57"/>
    <p:sldId id="619" r:id="rId58"/>
    <p:sldId id="620" r:id="rId59"/>
    <p:sldId id="621" r:id="rId60"/>
    <p:sldId id="611" r:id="rId6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A1D01-2222-4B89-9DFF-A73567D4D1D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BC8B9A4-CAC6-4A90-9754-C290DD766017}">
      <dgm:prSet/>
      <dgm:spPr/>
      <dgm:t>
        <a:bodyPr/>
        <a:lstStyle/>
        <a:p>
          <a:r>
            <a:rPr lang="pt-BR"/>
            <a:t>1) Dialogando acerca do surgimento das políticas públicas sociais;</a:t>
          </a:r>
          <a:endParaRPr lang="en-US"/>
        </a:p>
      </dgm:t>
    </dgm:pt>
    <dgm:pt modelId="{02E3F3A4-FF3C-4FDD-82BD-A8FBD6F52FEE}" type="parTrans" cxnId="{068B0385-EE82-4341-AD75-53296618982D}">
      <dgm:prSet/>
      <dgm:spPr/>
      <dgm:t>
        <a:bodyPr/>
        <a:lstStyle/>
        <a:p>
          <a:endParaRPr lang="en-US"/>
        </a:p>
      </dgm:t>
    </dgm:pt>
    <dgm:pt modelId="{73A8094F-905D-4DE5-ABFE-EAFAC206DE3D}" type="sibTrans" cxnId="{068B0385-EE82-4341-AD75-53296618982D}">
      <dgm:prSet/>
      <dgm:spPr/>
      <dgm:t>
        <a:bodyPr/>
        <a:lstStyle/>
        <a:p>
          <a:endParaRPr lang="en-US"/>
        </a:p>
      </dgm:t>
    </dgm:pt>
    <dgm:pt modelId="{6F50AB0F-5217-4BC4-8D8E-16A0419A9CEC}">
      <dgm:prSet/>
      <dgm:spPr/>
      <dgm:t>
        <a:bodyPr/>
        <a:lstStyle/>
        <a:p>
          <a:r>
            <a:rPr lang="pt-BR"/>
            <a:t>2) Assistência Social como política institucionalizada;</a:t>
          </a:r>
          <a:endParaRPr lang="en-US"/>
        </a:p>
      </dgm:t>
    </dgm:pt>
    <dgm:pt modelId="{E90FDB32-8060-4456-A91A-9157C750B739}" type="parTrans" cxnId="{0A31A91D-7827-42CC-8D6D-7D2EE1887195}">
      <dgm:prSet/>
      <dgm:spPr/>
      <dgm:t>
        <a:bodyPr/>
        <a:lstStyle/>
        <a:p>
          <a:endParaRPr lang="en-US"/>
        </a:p>
      </dgm:t>
    </dgm:pt>
    <dgm:pt modelId="{72CBEF98-DC90-4EEA-B669-60ADF77EA8DA}" type="sibTrans" cxnId="{0A31A91D-7827-42CC-8D6D-7D2EE1887195}">
      <dgm:prSet/>
      <dgm:spPr/>
      <dgm:t>
        <a:bodyPr/>
        <a:lstStyle/>
        <a:p>
          <a:endParaRPr lang="en-US"/>
        </a:p>
      </dgm:t>
    </dgm:pt>
    <dgm:pt modelId="{1B21C870-0BD6-494A-8647-51B113948598}">
      <dgm:prSet/>
      <dgm:spPr/>
      <dgm:t>
        <a:bodyPr/>
        <a:lstStyle/>
        <a:p>
          <a:r>
            <a:rPr lang="pt-BR"/>
            <a:t>3) Uma reflexão da Assistência Social no âmbito Regional;</a:t>
          </a:r>
          <a:endParaRPr lang="en-US"/>
        </a:p>
      </dgm:t>
    </dgm:pt>
    <dgm:pt modelId="{850D8654-3F04-469A-B043-167492B89ADF}" type="parTrans" cxnId="{4CAEB612-2313-48B0-B9EE-50933BD3DADC}">
      <dgm:prSet/>
      <dgm:spPr/>
      <dgm:t>
        <a:bodyPr/>
        <a:lstStyle/>
        <a:p>
          <a:endParaRPr lang="en-US"/>
        </a:p>
      </dgm:t>
    </dgm:pt>
    <dgm:pt modelId="{F7B41E27-1213-4F63-BDDD-5DBD2FEECE69}" type="sibTrans" cxnId="{4CAEB612-2313-48B0-B9EE-50933BD3DADC}">
      <dgm:prSet/>
      <dgm:spPr/>
      <dgm:t>
        <a:bodyPr/>
        <a:lstStyle/>
        <a:p>
          <a:endParaRPr lang="en-US"/>
        </a:p>
      </dgm:t>
    </dgm:pt>
    <dgm:pt modelId="{5517A586-1A1E-40AC-B256-14D13E1C6956}">
      <dgm:prSet/>
      <dgm:spPr/>
      <dgm:t>
        <a:bodyPr/>
        <a:lstStyle/>
        <a:p>
          <a:r>
            <a:rPr lang="pt-BR"/>
            <a:t>4) Considerações Finais.</a:t>
          </a:r>
          <a:endParaRPr lang="en-US"/>
        </a:p>
      </dgm:t>
    </dgm:pt>
    <dgm:pt modelId="{43B09F66-9F30-44CD-A2AC-7D064D1A114C}" type="parTrans" cxnId="{4AC359DD-D8C3-4BCC-A4D3-62BC06E53754}">
      <dgm:prSet/>
      <dgm:spPr/>
      <dgm:t>
        <a:bodyPr/>
        <a:lstStyle/>
        <a:p>
          <a:endParaRPr lang="en-US"/>
        </a:p>
      </dgm:t>
    </dgm:pt>
    <dgm:pt modelId="{18C62AF0-5085-40F2-861E-EFE3B1BBBDEE}" type="sibTrans" cxnId="{4AC359DD-D8C3-4BCC-A4D3-62BC06E53754}">
      <dgm:prSet/>
      <dgm:spPr/>
      <dgm:t>
        <a:bodyPr/>
        <a:lstStyle/>
        <a:p>
          <a:endParaRPr lang="en-US"/>
        </a:p>
      </dgm:t>
    </dgm:pt>
    <dgm:pt modelId="{85DCB959-D581-4168-BBCA-728465110FF5}" type="pres">
      <dgm:prSet presAssocID="{63BA1D01-2222-4B89-9DFF-A73567D4D1D9}" presName="outerComposite" presStyleCnt="0">
        <dgm:presLayoutVars>
          <dgm:chMax val="5"/>
          <dgm:dir/>
          <dgm:resizeHandles val="exact"/>
        </dgm:presLayoutVars>
      </dgm:prSet>
      <dgm:spPr/>
    </dgm:pt>
    <dgm:pt modelId="{8652B06D-E6CA-4549-9189-E78A4AEA24F6}" type="pres">
      <dgm:prSet presAssocID="{63BA1D01-2222-4B89-9DFF-A73567D4D1D9}" presName="dummyMaxCanvas" presStyleCnt="0">
        <dgm:presLayoutVars/>
      </dgm:prSet>
      <dgm:spPr/>
    </dgm:pt>
    <dgm:pt modelId="{5BA3D3B9-A69D-46F9-A2C2-18930471B92B}" type="pres">
      <dgm:prSet presAssocID="{63BA1D01-2222-4B89-9DFF-A73567D4D1D9}" presName="FourNodes_1" presStyleLbl="node1" presStyleIdx="0" presStyleCnt="4">
        <dgm:presLayoutVars>
          <dgm:bulletEnabled val="1"/>
        </dgm:presLayoutVars>
      </dgm:prSet>
      <dgm:spPr/>
    </dgm:pt>
    <dgm:pt modelId="{0FBD08C7-9E42-4449-A0A5-D652A74B9D14}" type="pres">
      <dgm:prSet presAssocID="{63BA1D01-2222-4B89-9DFF-A73567D4D1D9}" presName="FourNodes_2" presStyleLbl="node1" presStyleIdx="1" presStyleCnt="4">
        <dgm:presLayoutVars>
          <dgm:bulletEnabled val="1"/>
        </dgm:presLayoutVars>
      </dgm:prSet>
      <dgm:spPr/>
    </dgm:pt>
    <dgm:pt modelId="{94FAA698-5F67-47C6-9F2E-C6026839B493}" type="pres">
      <dgm:prSet presAssocID="{63BA1D01-2222-4B89-9DFF-A73567D4D1D9}" presName="FourNodes_3" presStyleLbl="node1" presStyleIdx="2" presStyleCnt="4">
        <dgm:presLayoutVars>
          <dgm:bulletEnabled val="1"/>
        </dgm:presLayoutVars>
      </dgm:prSet>
      <dgm:spPr/>
    </dgm:pt>
    <dgm:pt modelId="{F4DF63D8-F14E-45F0-9B34-5CFED8E48D4C}" type="pres">
      <dgm:prSet presAssocID="{63BA1D01-2222-4B89-9DFF-A73567D4D1D9}" presName="FourNodes_4" presStyleLbl="node1" presStyleIdx="3" presStyleCnt="4">
        <dgm:presLayoutVars>
          <dgm:bulletEnabled val="1"/>
        </dgm:presLayoutVars>
      </dgm:prSet>
      <dgm:spPr/>
    </dgm:pt>
    <dgm:pt modelId="{7CEE7E48-8C67-437F-B72E-7925776A6CA5}" type="pres">
      <dgm:prSet presAssocID="{63BA1D01-2222-4B89-9DFF-A73567D4D1D9}" presName="FourConn_1-2" presStyleLbl="fgAccFollowNode1" presStyleIdx="0" presStyleCnt="3">
        <dgm:presLayoutVars>
          <dgm:bulletEnabled val="1"/>
        </dgm:presLayoutVars>
      </dgm:prSet>
      <dgm:spPr/>
    </dgm:pt>
    <dgm:pt modelId="{93EE9B60-C2CC-49E2-A836-D0AB1A1CEC37}" type="pres">
      <dgm:prSet presAssocID="{63BA1D01-2222-4B89-9DFF-A73567D4D1D9}" presName="FourConn_2-3" presStyleLbl="fgAccFollowNode1" presStyleIdx="1" presStyleCnt="3">
        <dgm:presLayoutVars>
          <dgm:bulletEnabled val="1"/>
        </dgm:presLayoutVars>
      </dgm:prSet>
      <dgm:spPr/>
    </dgm:pt>
    <dgm:pt modelId="{390E4B9F-52B7-4494-9BB7-91E24A7846CB}" type="pres">
      <dgm:prSet presAssocID="{63BA1D01-2222-4B89-9DFF-A73567D4D1D9}" presName="FourConn_3-4" presStyleLbl="fgAccFollowNode1" presStyleIdx="2" presStyleCnt="3">
        <dgm:presLayoutVars>
          <dgm:bulletEnabled val="1"/>
        </dgm:presLayoutVars>
      </dgm:prSet>
      <dgm:spPr/>
    </dgm:pt>
    <dgm:pt modelId="{1194B365-B6D3-4660-83A5-996EF955D90D}" type="pres">
      <dgm:prSet presAssocID="{63BA1D01-2222-4B89-9DFF-A73567D4D1D9}" presName="FourNodes_1_text" presStyleLbl="node1" presStyleIdx="3" presStyleCnt="4">
        <dgm:presLayoutVars>
          <dgm:bulletEnabled val="1"/>
        </dgm:presLayoutVars>
      </dgm:prSet>
      <dgm:spPr/>
    </dgm:pt>
    <dgm:pt modelId="{EF7D841A-899C-47F5-ADFD-D9BFFC0B8128}" type="pres">
      <dgm:prSet presAssocID="{63BA1D01-2222-4B89-9DFF-A73567D4D1D9}" presName="FourNodes_2_text" presStyleLbl="node1" presStyleIdx="3" presStyleCnt="4">
        <dgm:presLayoutVars>
          <dgm:bulletEnabled val="1"/>
        </dgm:presLayoutVars>
      </dgm:prSet>
      <dgm:spPr/>
    </dgm:pt>
    <dgm:pt modelId="{99E61759-FF1A-49FC-9FCB-B87E21263787}" type="pres">
      <dgm:prSet presAssocID="{63BA1D01-2222-4B89-9DFF-A73567D4D1D9}" presName="FourNodes_3_text" presStyleLbl="node1" presStyleIdx="3" presStyleCnt="4">
        <dgm:presLayoutVars>
          <dgm:bulletEnabled val="1"/>
        </dgm:presLayoutVars>
      </dgm:prSet>
      <dgm:spPr/>
    </dgm:pt>
    <dgm:pt modelId="{106E6B4C-0E04-4336-9FAD-5BE9DC427BAF}" type="pres">
      <dgm:prSet presAssocID="{63BA1D01-2222-4B89-9DFF-A73567D4D1D9}" presName="FourNodes_4_text" presStyleLbl="node1" presStyleIdx="3" presStyleCnt="4">
        <dgm:presLayoutVars>
          <dgm:bulletEnabled val="1"/>
        </dgm:presLayoutVars>
      </dgm:prSet>
      <dgm:spPr/>
    </dgm:pt>
  </dgm:ptLst>
  <dgm:cxnLst>
    <dgm:cxn modelId="{75586F03-8A8B-4FAC-AEF2-470AB32B1490}" type="presOf" srcId="{1B21C870-0BD6-494A-8647-51B113948598}" destId="{94FAA698-5F67-47C6-9F2E-C6026839B493}" srcOrd="0" destOrd="0" presId="urn:microsoft.com/office/officeart/2005/8/layout/vProcess5"/>
    <dgm:cxn modelId="{4CAEB612-2313-48B0-B9EE-50933BD3DADC}" srcId="{63BA1D01-2222-4B89-9DFF-A73567D4D1D9}" destId="{1B21C870-0BD6-494A-8647-51B113948598}" srcOrd="2" destOrd="0" parTransId="{850D8654-3F04-469A-B043-167492B89ADF}" sibTransId="{F7B41E27-1213-4F63-BDDD-5DBD2FEECE69}"/>
    <dgm:cxn modelId="{E3B4C918-2CF3-4DF1-AEDF-89E34AB1BF23}" type="presOf" srcId="{5517A586-1A1E-40AC-B256-14D13E1C6956}" destId="{106E6B4C-0E04-4336-9FAD-5BE9DC427BAF}" srcOrd="1" destOrd="0" presId="urn:microsoft.com/office/officeart/2005/8/layout/vProcess5"/>
    <dgm:cxn modelId="{0A31A91D-7827-42CC-8D6D-7D2EE1887195}" srcId="{63BA1D01-2222-4B89-9DFF-A73567D4D1D9}" destId="{6F50AB0F-5217-4BC4-8D8E-16A0419A9CEC}" srcOrd="1" destOrd="0" parTransId="{E90FDB32-8060-4456-A91A-9157C750B739}" sibTransId="{72CBEF98-DC90-4EEA-B669-60ADF77EA8DA}"/>
    <dgm:cxn modelId="{30382E46-2E56-4663-B827-E3E4148EA301}" type="presOf" srcId="{F7B41E27-1213-4F63-BDDD-5DBD2FEECE69}" destId="{390E4B9F-52B7-4494-9BB7-91E24A7846CB}" srcOrd="0" destOrd="0" presId="urn:microsoft.com/office/officeart/2005/8/layout/vProcess5"/>
    <dgm:cxn modelId="{8EB87B70-54BF-4F3D-A4F6-FE366F6225AF}" type="presOf" srcId="{5517A586-1A1E-40AC-B256-14D13E1C6956}" destId="{F4DF63D8-F14E-45F0-9B34-5CFED8E48D4C}" srcOrd="0" destOrd="0" presId="urn:microsoft.com/office/officeart/2005/8/layout/vProcess5"/>
    <dgm:cxn modelId="{583B2959-22C1-4129-9694-4B4DBABCB4D5}" type="presOf" srcId="{6F50AB0F-5217-4BC4-8D8E-16A0419A9CEC}" destId="{0FBD08C7-9E42-4449-A0A5-D652A74B9D14}" srcOrd="0" destOrd="0" presId="urn:microsoft.com/office/officeart/2005/8/layout/vProcess5"/>
    <dgm:cxn modelId="{F362B67A-CA37-4777-8B69-1E58494B63DE}" type="presOf" srcId="{6F50AB0F-5217-4BC4-8D8E-16A0419A9CEC}" destId="{EF7D841A-899C-47F5-ADFD-D9BFFC0B8128}" srcOrd="1" destOrd="0" presId="urn:microsoft.com/office/officeart/2005/8/layout/vProcess5"/>
    <dgm:cxn modelId="{068B0385-EE82-4341-AD75-53296618982D}" srcId="{63BA1D01-2222-4B89-9DFF-A73567D4D1D9}" destId="{FBC8B9A4-CAC6-4A90-9754-C290DD766017}" srcOrd="0" destOrd="0" parTransId="{02E3F3A4-FF3C-4FDD-82BD-A8FBD6F52FEE}" sibTransId="{73A8094F-905D-4DE5-ABFE-EAFAC206DE3D}"/>
    <dgm:cxn modelId="{185BBA8A-F545-43D0-B9E7-6F817448E7AC}" type="presOf" srcId="{72CBEF98-DC90-4EEA-B669-60ADF77EA8DA}" destId="{93EE9B60-C2CC-49E2-A836-D0AB1A1CEC37}" srcOrd="0" destOrd="0" presId="urn:microsoft.com/office/officeart/2005/8/layout/vProcess5"/>
    <dgm:cxn modelId="{2D8E339F-8145-4BB4-96C5-9934892DF04C}" type="presOf" srcId="{1B21C870-0BD6-494A-8647-51B113948598}" destId="{99E61759-FF1A-49FC-9FCB-B87E21263787}" srcOrd="1" destOrd="0" presId="urn:microsoft.com/office/officeart/2005/8/layout/vProcess5"/>
    <dgm:cxn modelId="{3089CFAD-6012-43FB-827D-8B2C7FCAF616}" type="presOf" srcId="{63BA1D01-2222-4B89-9DFF-A73567D4D1D9}" destId="{85DCB959-D581-4168-BBCA-728465110FF5}" srcOrd="0" destOrd="0" presId="urn:microsoft.com/office/officeart/2005/8/layout/vProcess5"/>
    <dgm:cxn modelId="{0289B4B3-7A88-45D5-B544-2594838658BC}" type="presOf" srcId="{FBC8B9A4-CAC6-4A90-9754-C290DD766017}" destId="{5BA3D3B9-A69D-46F9-A2C2-18930471B92B}" srcOrd="0" destOrd="0" presId="urn:microsoft.com/office/officeart/2005/8/layout/vProcess5"/>
    <dgm:cxn modelId="{D3EF0FD7-86C6-4F87-86CF-5E40866F4549}" type="presOf" srcId="{73A8094F-905D-4DE5-ABFE-EAFAC206DE3D}" destId="{7CEE7E48-8C67-437F-B72E-7925776A6CA5}" srcOrd="0" destOrd="0" presId="urn:microsoft.com/office/officeart/2005/8/layout/vProcess5"/>
    <dgm:cxn modelId="{4AC359DD-D8C3-4BCC-A4D3-62BC06E53754}" srcId="{63BA1D01-2222-4B89-9DFF-A73567D4D1D9}" destId="{5517A586-1A1E-40AC-B256-14D13E1C6956}" srcOrd="3" destOrd="0" parTransId="{43B09F66-9F30-44CD-A2AC-7D064D1A114C}" sibTransId="{18C62AF0-5085-40F2-861E-EFE3B1BBBDEE}"/>
    <dgm:cxn modelId="{DEB2A2F3-EC5F-4F6F-8B4A-CC23BAB66C82}" type="presOf" srcId="{FBC8B9A4-CAC6-4A90-9754-C290DD766017}" destId="{1194B365-B6D3-4660-83A5-996EF955D90D}" srcOrd="1" destOrd="0" presId="urn:microsoft.com/office/officeart/2005/8/layout/vProcess5"/>
    <dgm:cxn modelId="{816F2DCD-C639-4858-B910-9E0D01830B96}" type="presParOf" srcId="{85DCB959-D581-4168-BBCA-728465110FF5}" destId="{8652B06D-E6CA-4549-9189-E78A4AEA24F6}" srcOrd="0" destOrd="0" presId="urn:microsoft.com/office/officeart/2005/8/layout/vProcess5"/>
    <dgm:cxn modelId="{323E595B-D4BC-48AD-BCC0-C381436E1907}" type="presParOf" srcId="{85DCB959-D581-4168-BBCA-728465110FF5}" destId="{5BA3D3B9-A69D-46F9-A2C2-18930471B92B}" srcOrd="1" destOrd="0" presId="urn:microsoft.com/office/officeart/2005/8/layout/vProcess5"/>
    <dgm:cxn modelId="{C8AC6E1E-DE43-4B6A-9854-A6522990F5FA}" type="presParOf" srcId="{85DCB959-D581-4168-BBCA-728465110FF5}" destId="{0FBD08C7-9E42-4449-A0A5-D652A74B9D14}" srcOrd="2" destOrd="0" presId="urn:microsoft.com/office/officeart/2005/8/layout/vProcess5"/>
    <dgm:cxn modelId="{2E29DC92-D0F7-404E-B3D2-245C5327D0C1}" type="presParOf" srcId="{85DCB959-D581-4168-BBCA-728465110FF5}" destId="{94FAA698-5F67-47C6-9F2E-C6026839B493}" srcOrd="3" destOrd="0" presId="urn:microsoft.com/office/officeart/2005/8/layout/vProcess5"/>
    <dgm:cxn modelId="{503362FA-14A4-4A6E-A85B-271E7108119B}" type="presParOf" srcId="{85DCB959-D581-4168-BBCA-728465110FF5}" destId="{F4DF63D8-F14E-45F0-9B34-5CFED8E48D4C}" srcOrd="4" destOrd="0" presId="urn:microsoft.com/office/officeart/2005/8/layout/vProcess5"/>
    <dgm:cxn modelId="{17862926-58F6-4E40-9227-EA4B89E75C80}" type="presParOf" srcId="{85DCB959-D581-4168-BBCA-728465110FF5}" destId="{7CEE7E48-8C67-437F-B72E-7925776A6CA5}" srcOrd="5" destOrd="0" presId="urn:microsoft.com/office/officeart/2005/8/layout/vProcess5"/>
    <dgm:cxn modelId="{11884F88-C64B-40F6-8038-DDAF48C833CD}" type="presParOf" srcId="{85DCB959-D581-4168-BBCA-728465110FF5}" destId="{93EE9B60-C2CC-49E2-A836-D0AB1A1CEC37}" srcOrd="6" destOrd="0" presId="urn:microsoft.com/office/officeart/2005/8/layout/vProcess5"/>
    <dgm:cxn modelId="{48C1A283-2130-4061-AE84-A04EB28C71C8}" type="presParOf" srcId="{85DCB959-D581-4168-BBCA-728465110FF5}" destId="{390E4B9F-52B7-4494-9BB7-91E24A7846CB}" srcOrd="7" destOrd="0" presId="urn:microsoft.com/office/officeart/2005/8/layout/vProcess5"/>
    <dgm:cxn modelId="{5036995C-9D8E-45E7-B5AB-C2BDB14C9244}" type="presParOf" srcId="{85DCB959-D581-4168-BBCA-728465110FF5}" destId="{1194B365-B6D3-4660-83A5-996EF955D90D}" srcOrd="8" destOrd="0" presId="urn:microsoft.com/office/officeart/2005/8/layout/vProcess5"/>
    <dgm:cxn modelId="{A818CE38-FCE4-4C36-8E92-9121516E225F}" type="presParOf" srcId="{85DCB959-D581-4168-BBCA-728465110FF5}" destId="{EF7D841A-899C-47F5-ADFD-D9BFFC0B8128}" srcOrd="9" destOrd="0" presId="urn:microsoft.com/office/officeart/2005/8/layout/vProcess5"/>
    <dgm:cxn modelId="{64409988-C995-4E0F-AF5B-234D07C45289}" type="presParOf" srcId="{85DCB959-D581-4168-BBCA-728465110FF5}" destId="{99E61759-FF1A-49FC-9FCB-B87E21263787}" srcOrd="10" destOrd="0" presId="urn:microsoft.com/office/officeart/2005/8/layout/vProcess5"/>
    <dgm:cxn modelId="{57152656-F391-4FCE-BA43-0F555B7FC023}" type="presParOf" srcId="{85DCB959-D581-4168-BBCA-728465110FF5}" destId="{106E6B4C-0E04-4336-9FAD-5BE9DC427BA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DE525-3116-470A-BD3F-23C77A8D1E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FB20DCF5-D578-4EEF-88B5-6592D3E1FB76}">
      <dgm:prSet phldrT="[Texto]" custT="1"/>
      <dgm:spPr/>
      <dgm:t>
        <a:bodyPr/>
        <a:lstStyle/>
        <a:p>
          <a:r>
            <a:rPr lang="pt-BR" sz="1800" b="1" dirty="0"/>
            <a:t>Responsabilidade estatal na manutenção das condições de vida dos cidadãos, por meio de um conjunto de ações em três direções:</a:t>
          </a:r>
          <a:endParaRPr lang="pt-BR" sz="1800" dirty="0"/>
        </a:p>
      </dgm:t>
    </dgm:pt>
    <dgm:pt modelId="{C9EA092E-2F1A-4913-ACD3-60D642F1F7D1}" type="parTrans" cxnId="{6ED9BE6F-7ED6-49A8-9196-81AC15245740}">
      <dgm:prSet/>
      <dgm:spPr/>
      <dgm:t>
        <a:bodyPr/>
        <a:lstStyle/>
        <a:p>
          <a:endParaRPr lang="pt-BR"/>
        </a:p>
      </dgm:t>
    </dgm:pt>
    <dgm:pt modelId="{67817FB7-2874-4DC9-98C1-C97404498CD5}" type="sibTrans" cxnId="{6ED9BE6F-7ED6-49A8-9196-81AC15245740}">
      <dgm:prSet/>
      <dgm:spPr/>
      <dgm:t>
        <a:bodyPr/>
        <a:lstStyle/>
        <a:p>
          <a:endParaRPr lang="pt-BR"/>
        </a:p>
      </dgm:t>
    </dgm:pt>
    <dgm:pt modelId="{511CB062-929C-4B3C-97D2-9F31B6EFA49B}">
      <dgm:prSet phldrT="[Texto]" custT="1"/>
      <dgm:spPr/>
      <dgm:t>
        <a:bodyPr/>
        <a:lstStyle/>
        <a:p>
          <a:r>
            <a:rPr lang="pt-BR" sz="1800" b="1" dirty="0"/>
            <a:t>regulação da economia de mercado a fim de manter elevado nível de emprego; </a:t>
          </a:r>
          <a:endParaRPr lang="pt-BR" sz="1800" dirty="0"/>
        </a:p>
      </dgm:t>
    </dgm:pt>
    <dgm:pt modelId="{6590CD5B-B1F3-4468-B4DC-1E8DB5E371C9}" type="parTrans" cxnId="{7932CC16-1F5D-4C48-BAB9-37B995B8667D}">
      <dgm:prSet/>
      <dgm:spPr/>
      <dgm:t>
        <a:bodyPr/>
        <a:lstStyle/>
        <a:p>
          <a:endParaRPr lang="pt-BR"/>
        </a:p>
      </dgm:t>
    </dgm:pt>
    <dgm:pt modelId="{24394E0A-2FF5-4FC0-A170-54A999C83CAB}" type="sibTrans" cxnId="{7932CC16-1F5D-4C48-BAB9-37B995B8667D}">
      <dgm:prSet/>
      <dgm:spPr/>
      <dgm:t>
        <a:bodyPr/>
        <a:lstStyle/>
        <a:p>
          <a:endParaRPr lang="pt-BR"/>
        </a:p>
      </dgm:t>
    </dgm:pt>
    <dgm:pt modelId="{7B94AECE-A7C9-4CB2-A64C-ADC0E79F00C0}">
      <dgm:prSet phldrT="[Texto]" custT="1"/>
      <dgm:spPr/>
      <dgm:t>
        <a:bodyPr/>
        <a:lstStyle/>
        <a:p>
          <a:r>
            <a:rPr lang="pt-BR" sz="1800" b="1" dirty="0"/>
            <a:t>prestação pública de serviços sociais universais, como educação, segurança social, assistência médica e habitação </a:t>
          </a:r>
          <a:endParaRPr lang="pt-BR" sz="1800" dirty="0"/>
        </a:p>
      </dgm:t>
    </dgm:pt>
    <dgm:pt modelId="{F9DAE0BA-3360-480C-A0BD-9D6E17139551}" type="parTrans" cxnId="{F868D98E-B947-452F-A047-CEC17BA37CD9}">
      <dgm:prSet/>
      <dgm:spPr/>
      <dgm:t>
        <a:bodyPr/>
        <a:lstStyle/>
        <a:p>
          <a:endParaRPr lang="pt-BR"/>
        </a:p>
      </dgm:t>
    </dgm:pt>
    <dgm:pt modelId="{84F41C39-EA32-4FA4-A6AD-5013EB2EFFF2}" type="sibTrans" cxnId="{F868D98E-B947-452F-A047-CEC17BA37CD9}">
      <dgm:prSet/>
      <dgm:spPr/>
      <dgm:t>
        <a:bodyPr/>
        <a:lstStyle/>
        <a:p>
          <a:endParaRPr lang="pt-BR"/>
        </a:p>
      </dgm:t>
    </dgm:pt>
    <dgm:pt modelId="{754785DB-D229-4144-B904-D7DB776F9D78}">
      <dgm:prSet/>
      <dgm:spPr/>
      <dgm:t>
        <a:bodyPr/>
        <a:lstStyle/>
        <a:p>
          <a:r>
            <a:rPr lang="pt-BR" b="1" dirty="0"/>
            <a:t>conjunto de serviços sociais</a:t>
          </a:r>
          <a:endParaRPr lang="pt-BR" dirty="0"/>
        </a:p>
      </dgm:t>
    </dgm:pt>
    <dgm:pt modelId="{4EC735CD-54F8-4659-B430-44E04FBB28FD}" type="parTrans" cxnId="{1F1689BE-1682-4DEA-B4E3-290973666233}">
      <dgm:prSet/>
      <dgm:spPr/>
      <dgm:t>
        <a:bodyPr/>
        <a:lstStyle/>
        <a:p>
          <a:endParaRPr lang="pt-BR"/>
        </a:p>
      </dgm:t>
    </dgm:pt>
    <dgm:pt modelId="{200C4C51-1A20-42B4-AD72-DFB64B925D51}" type="sibTrans" cxnId="{1F1689BE-1682-4DEA-B4E3-290973666233}">
      <dgm:prSet/>
      <dgm:spPr/>
      <dgm:t>
        <a:bodyPr/>
        <a:lstStyle/>
        <a:p>
          <a:endParaRPr lang="pt-BR"/>
        </a:p>
      </dgm:t>
    </dgm:pt>
    <dgm:pt modelId="{0E5CD26B-C5BD-4958-816A-1BFE0ABB88E3}" type="pres">
      <dgm:prSet presAssocID="{BADDE525-3116-470A-BD3F-23C77A8D1E80}" presName="hierChild1" presStyleCnt="0">
        <dgm:presLayoutVars>
          <dgm:orgChart val="1"/>
          <dgm:chPref val="1"/>
          <dgm:dir/>
          <dgm:animOne val="branch"/>
          <dgm:animLvl val="lvl"/>
          <dgm:resizeHandles/>
        </dgm:presLayoutVars>
      </dgm:prSet>
      <dgm:spPr/>
    </dgm:pt>
    <dgm:pt modelId="{B39B8401-6B11-4ECA-A188-A61940F8640E}" type="pres">
      <dgm:prSet presAssocID="{FB20DCF5-D578-4EEF-88B5-6592D3E1FB76}" presName="hierRoot1" presStyleCnt="0">
        <dgm:presLayoutVars>
          <dgm:hierBranch val="init"/>
        </dgm:presLayoutVars>
      </dgm:prSet>
      <dgm:spPr/>
    </dgm:pt>
    <dgm:pt modelId="{4D5A47D6-1DB7-483F-9428-0EB2EFA98FF4}" type="pres">
      <dgm:prSet presAssocID="{FB20DCF5-D578-4EEF-88B5-6592D3E1FB76}" presName="rootComposite1" presStyleCnt="0"/>
      <dgm:spPr/>
    </dgm:pt>
    <dgm:pt modelId="{A4F4C3A3-5024-4FDF-945C-E832C973B96D}" type="pres">
      <dgm:prSet presAssocID="{FB20DCF5-D578-4EEF-88B5-6592D3E1FB76}" presName="rootText1" presStyleLbl="node0" presStyleIdx="0" presStyleCnt="1" custScaleX="387555" custScaleY="100813" custLinFactNeighborX="1127" custLinFactNeighborY="-19560">
        <dgm:presLayoutVars>
          <dgm:chPref val="3"/>
        </dgm:presLayoutVars>
      </dgm:prSet>
      <dgm:spPr/>
    </dgm:pt>
    <dgm:pt modelId="{776CA69E-0E7E-4C90-8F01-4905F0A6D836}" type="pres">
      <dgm:prSet presAssocID="{FB20DCF5-D578-4EEF-88B5-6592D3E1FB76}" presName="rootConnector1" presStyleLbl="node1" presStyleIdx="0" presStyleCnt="0"/>
      <dgm:spPr/>
    </dgm:pt>
    <dgm:pt modelId="{D0031DDF-29E2-48AD-A4BF-AC78352D940B}" type="pres">
      <dgm:prSet presAssocID="{FB20DCF5-D578-4EEF-88B5-6592D3E1FB76}" presName="hierChild2" presStyleCnt="0"/>
      <dgm:spPr/>
    </dgm:pt>
    <dgm:pt modelId="{F962AA93-189B-43D6-ADC6-3ED92BE3AB1A}" type="pres">
      <dgm:prSet presAssocID="{6590CD5B-B1F3-4468-B4DC-1E8DB5E371C9}" presName="Name37" presStyleLbl="parChTrans1D2" presStyleIdx="0" presStyleCnt="3"/>
      <dgm:spPr/>
    </dgm:pt>
    <dgm:pt modelId="{3F87143D-6816-478B-9648-694AE4F62B08}" type="pres">
      <dgm:prSet presAssocID="{511CB062-929C-4B3C-97D2-9F31B6EFA49B}" presName="hierRoot2" presStyleCnt="0">
        <dgm:presLayoutVars>
          <dgm:hierBranch val="init"/>
        </dgm:presLayoutVars>
      </dgm:prSet>
      <dgm:spPr/>
    </dgm:pt>
    <dgm:pt modelId="{FEA19261-E5D4-4B01-89E8-276EF53429C1}" type="pres">
      <dgm:prSet presAssocID="{511CB062-929C-4B3C-97D2-9F31B6EFA49B}" presName="rootComposite" presStyleCnt="0"/>
      <dgm:spPr/>
    </dgm:pt>
    <dgm:pt modelId="{119F4E5D-9C8F-4CA2-9A69-26E2CA87243D}" type="pres">
      <dgm:prSet presAssocID="{511CB062-929C-4B3C-97D2-9F31B6EFA49B}" presName="rootText" presStyleLbl="node2" presStyleIdx="0" presStyleCnt="3" custFlipVert="0" custScaleX="212542" custScaleY="156567">
        <dgm:presLayoutVars>
          <dgm:chPref val="3"/>
        </dgm:presLayoutVars>
      </dgm:prSet>
      <dgm:spPr/>
    </dgm:pt>
    <dgm:pt modelId="{4CDC2C30-F64E-4D53-8F09-2F47C00C11AF}" type="pres">
      <dgm:prSet presAssocID="{511CB062-929C-4B3C-97D2-9F31B6EFA49B}" presName="rootConnector" presStyleLbl="node2" presStyleIdx="0" presStyleCnt="3"/>
      <dgm:spPr/>
    </dgm:pt>
    <dgm:pt modelId="{8A606C5A-A3F9-4A39-BC79-2DE46269F79F}" type="pres">
      <dgm:prSet presAssocID="{511CB062-929C-4B3C-97D2-9F31B6EFA49B}" presName="hierChild4" presStyleCnt="0"/>
      <dgm:spPr/>
    </dgm:pt>
    <dgm:pt modelId="{75079891-A3B4-402B-AF64-B4404D726756}" type="pres">
      <dgm:prSet presAssocID="{511CB062-929C-4B3C-97D2-9F31B6EFA49B}" presName="hierChild5" presStyleCnt="0"/>
      <dgm:spPr/>
    </dgm:pt>
    <dgm:pt modelId="{C037B3EB-E9D9-4ECD-977B-EE87834041D2}" type="pres">
      <dgm:prSet presAssocID="{F9DAE0BA-3360-480C-A0BD-9D6E17139551}" presName="Name37" presStyleLbl="parChTrans1D2" presStyleIdx="1" presStyleCnt="3"/>
      <dgm:spPr/>
    </dgm:pt>
    <dgm:pt modelId="{399C1478-1FB5-415C-9719-20FC0A00BCDB}" type="pres">
      <dgm:prSet presAssocID="{7B94AECE-A7C9-4CB2-A64C-ADC0E79F00C0}" presName="hierRoot2" presStyleCnt="0">
        <dgm:presLayoutVars>
          <dgm:hierBranch val="init"/>
        </dgm:presLayoutVars>
      </dgm:prSet>
      <dgm:spPr/>
    </dgm:pt>
    <dgm:pt modelId="{313A649A-5704-4117-BAA3-383CBCA345C7}" type="pres">
      <dgm:prSet presAssocID="{7B94AECE-A7C9-4CB2-A64C-ADC0E79F00C0}" presName="rootComposite" presStyleCnt="0"/>
      <dgm:spPr/>
    </dgm:pt>
    <dgm:pt modelId="{8A3D52AD-6F2A-49E2-911A-E4F0D659E354}" type="pres">
      <dgm:prSet presAssocID="{7B94AECE-A7C9-4CB2-A64C-ADC0E79F00C0}" presName="rootText" presStyleLbl="node2" presStyleIdx="1" presStyleCnt="3" custScaleX="203963" custScaleY="168737" custLinFactNeighborX="7244" custLinFactNeighborY="77503">
        <dgm:presLayoutVars>
          <dgm:chPref val="3"/>
        </dgm:presLayoutVars>
      </dgm:prSet>
      <dgm:spPr/>
    </dgm:pt>
    <dgm:pt modelId="{0CC711A4-53C9-4B4B-AACC-07DA94231843}" type="pres">
      <dgm:prSet presAssocID="{7B94AECE-A7C9-4CB2-A64C-ADC0E79F00C0}" presName="rootConnector" presStyleLbl="node2" presStyleIdx="1" presStyleCnt="3"/>
      <dgm:spPr/>
    </dgm:pt>
    <dgm:pt modelId="{C9125B58-782C-4970-B6F7-E9A5DA85A137}" type="pres">
      <dgm:prSet presAssocID="{7B94AECE-A7C9-4CB2-A64C-ADC0E79F00C0}" presName="hierChild4" presStyleCnt="0"/>
      <dgm:spPr/>
    </dgm:pt>
    <dgm:pt modelId="{F2D2C042-4254-4DB1-BF3C-B51A5FD90FEB}" type="pres">
      <dgm:prSet presAssocID="{7B94AECE-A7C9-4CB2-A64C-ADC0E79F00C0}" presName="hierChild5" presStyleCnt="0"/>
      <dgm:spPr/>
    </dgm:pt>
    <dgm:pt modelId="{500685B9-0069-4190-BF1F-9326B7D847AA}" type="pres">
      <dgm:prSet presAssocID="{4EC735CD-54F8-4659-B430-44E04FBB28FD}" presName="Name37" presStyleLbl="parChTrans1D2" presStyleIdx="2" presStyleCnt="3"/>
      <dgm:spPr/>
    </dgm:pt>
    <dgm:pt modelId="{C3C8712B-3AF0-449E-9883-73A72C21D388}" type="pres">
      <dgm:prSet presAssocID="{754785DB-D229-4144-B904-D7DB776F9D78}" presName="hierRoot2" presStyleCnt="0">
        <dgm:presLayoutVars>
          <dgm:hierBranch val="init"/>
        </dgm:presLayoutVars>
      </dgm:prSet>
      <dgm:spPr/>
    </dgm:pt>
    <dgm:pt modelId="{3415E7C9-817F-495E-B549-3E443D3CD0AC}" type="pres">
      <dgm:prSet presAssocID="{754785DB-D229-4144-B904-D7DB776F9D78}" presName="rootComposite" presStyleCnt="0"/>
      <dgm:spPr/>
    </dgm:pt>
    <dgm:pt modelId="{2BFA8618-CDBA-46E0-982D-9F9DD80A3168}" type="pres">
      <dgm:prSet presAssocID="{754785DB-D229-4144-B904-D7DB776F9D78}" presName="rootText" presStyleLbl="node2" presStyleIdx="2" presStyleCnt="3">
        <dgm:presLayoutVars>
          <dgm:chPref val="3"/>
        </dgm:presLayoutVars>
      </dgm:prSet>
      <dgm:spPr/>
    </dgm:pt>
    <dgm:pt modelId="{C4F7A7B0-46D2-4FC1-BA70-B4713CCBD726}" type="pres">
      <dgm:prSet presAssocID="{754785DB-D229-4144-B904-D7DB776F9D78}" presName="rootConnector" presStyleLbl="node2" presStyleIdx="2" presStyleCnt="3"/>
      <dgm:spPr/>
    </dgm:pt>
    <dgm:pt modelId="{92759168-697F-46F8-AF24-18AB6CFA90D6}" type="pres">
      <dgm:prSet presAssocID="{754785DB-D229-4144-B904-D7DB776F9D78}" presName="hierChild4" presStyleCnt="0"/>
      <dgm:spPr/>
    </dgm:pt>
    <dgm:pt modelId="{2B428D2A-C329-497B-B999-BCAD9AB0A129}" type="pres">
      <dgm:prSet presAssocID="{754785DB-D229-4144-B904-D7DB776F9D78}" presName="hierChild5" presStyleCnt="0"/>
      <dgm:spPr/>
    </dgm:pt>
    <dgm:pt modelId="{FA64A995-15A1-40C1-AE99-2DC0E9D8B48D}" type="pres">
      <dgm:prSet presAssocID="{FB20DCF5-D578-4EEF-88B5-6592D3E1FB76}" presName="hierChild3" presStyleCnt="0"/>
      <dgm:spPr/>
    </dgm:pt>
  </dgm:ptLst>
  <dgm:cxnLst>
    <dgm:cxn modelId="{65183604-13BC-4B46-8623-224FB30D9856}" type="presOf" srcId="{7B94AECE-A7C9-4CB2-A64C-ADC0E79F00C0}" destId="{0CC711A4-53C9-4B4B-AACC-07DA94231843}" srcOrd="1" destOrd="0" presId="urn:microsoft.com/office/officeart/2005/8/layout/orgChart1"/>
    <dgm:cxn modelId="{7932CC16-1F5D-4C48-BAB9-37B995B8667D}" srcId="{FB20DCF5-D578-4EEF-88B5-6592D3E1FB76}" destId="{511CB062-929C-4B3C-97D2-9F31B6EFA49B}" srcOrd="0" destOrd="0" parTransId="{6590CD5B-B1F3-4468-B4DC-1E8DB5E371C9}" sibTransId="{24394E0A-2FF5-4FC0-A170-54A999C83CAB}"/>
    <dgm:cxn modelId="{33F92619-AADA-4CA6-8F3F-81A5CDEAC8AB}" type="presOf" srcId="{6590CD5B-B1F3-4468-B4DC-1E8DB5E371C9}" destId="{F962AA93-189B-43D6-ADC6-3ED92BE3AB1A}" srcOrd="0" destOrd="0" presId="urn:microsoft.com/office/officeart/2005/8/layout/orgChart1"/>
    <dgm:cxn modelId="{569F465C-D456-4AD6-8C70-7EB4F33E35EE}" type="presOf" srcId="{FB20DCF5-D578-4EEF-88B5-6592D3E1FB76}" destId="{A4F4C3A3-5024-4FDF-945C-E832C973B96D}" srcOrd="0" destOrd="0" presId="urn:microsoft.com/office/officeart/2005/8/layout/orgChart1"/>
    <dgm:cxn modelId="{8FED1463-DE8C-4A21-801E-51B5CB002A4E}" type="presOf" srcId="{FB20DCF5-D578-4EEF-88B5-6592D3E1FB76}" destId="{776CA69E-0E7E-4C90-8F01-4905F0A6D836}" srcOrd="1" destOrd="0" presId="urn:microsoft.com/office/officeart/2005/8/layout/orgChart1"/>
    <dgm:cxn modelId="{533D9449-49F8-40E6-8B1E-A1AF5E1FB8C9}" type="presOf" srcId="{511CB062-929C-4B3C-97D2-9F31B6EFA49B}" destId="{119F4E5D-9C8F-4CA2-9A69-26E2CA87243D}" srcOrd="0" destOrd="0" presId="urn:microsoft.com/office/officeart/2005/8/layout/orgChart1"/>
    <dgm:cxn modelId="{6ED9BE6F-7ED6-49A8-9196-81AC15245740}" srcId="{BADDE525-3116-470A-BD3F-23C77A8D1E80}" destId="{FB20DCF5-D578-4EEF-88B5-6592D3E1FB76}" srcOrd="0" destOrd="0" parTransId="{C9EA092E-2F1A-4913-ACD3-60D642F1F7D1}" sibTransId="{67817FB7-2874-4DC9-98C1-C97404498CD5}"/>
    <dgm:cxn modelId="{A4F7B550-D889-4346-BB5B-AD8D8F020D8D}" type="presOf" srcId="{4EC735CD-54F8-4659-B430-44E04FBB28FD}" destId="{500685B9-0069-4190-BF1F-9326B7D847AA}" srcOrd="0" destOrd="0" presId="urn:microsoft.com/office/officeart/2005/8/layout/orgChart1"/>
    <dgm:cxn modelId="{F868D98E-B947-452F-A047-CEC17BA37CD9}" srcId="{FB20DCF5-D578-4EEF-88B5-6592D3E1FB76}" destId="{7B94AECE-A7C9-4CB2-A64C-ADC0E79F00C0}" srcOrd="1" destOrd="0" parTransId="{F9DAE0BA-3360-480C-A0BD-9D6E17139551}" sibTransId="{84F41C39-EA32-4FA4-A6AD-5013EB2EFFF2}"/>
    <dgm:cxn modelId="{7C2C1BB1-0A95-433D-BA38-0133467C370E}" type="presOf" srcId="{754785DB-D229-4144-B904-D7DB776F9D78}" destId="{C4F7A7B0-46D2-4FC1-BA70-B4713CCBD726}" srcOrd="1" destOrd="0" presId="urn:microsoft.com/office/officeart/2005/8/layout/orgChart1"/>
    <dgm:cxn modelId="{CD77C9B2-7B9B-44F1-BD93-FA6315266F44}" type="presOf" srcId="{F9DAE0BA-3360-480C-A0BD-9D6E17139551}" destId="{C037B3EB-E9D9-4ECD-977B-EE87834041D2}" srcOrd="0" destOrd="0" presId="urn:microsoft.com/office/officeart/2005/8/layout/orgChart1"/>
    <dgm:cxn modelId="{106718B5-0169-44DD-94EC-CF1945EB10D7}" type="presOf" srcId="{BADDE525-3116-470A-BD3F-23C77A8D1E80}" destId="{0E5CD26B-C5BD-4958-816A-1BFE0ABB88E3}" srcOrd="0" destOrd="0" presId="urn:microsoft.com/office/officeart/2005/8/layout/orgChart1"/>
    <dgm:cxn modelId="{E19785B5-B0A0-4A33-9314-BCE245430433}" type="presOf" srcId="{7B94AECE-A7C9-4CB2-A64C-ADC0E79F00C0}" destId="{8A3D52AD-6F2A-49E2-911A-E4F0D659E354}" srcOrd="0" destOrd="0" presId="urn:microsoft.com/office/officeart/2005/8/layout/orgChart1"/>
    <dgm:cxn modelId="{1F1689BE-1682-4DEA-B4E3-290973666233}" srcId="{FB20DCF5-D578-4EEF-88B5-6592D3E1FB76}" destId="{754785DB-D229-4144-B904-D7DB776F9D78}" srcOrd="2" destOrd="0" parTransId="{4EC735CD-54F8-4659-B430-44E04FBB28FD}" sibTransId="{200C4C51-1A20-42B4-AD72-DFB64B925D51}"/>
    <dgm:cxn modelId="{691D71D5-A0CE-4833-AB22-456698366012}" type="presOf" srcId="{511CB062-929C-4B3C-97D2-9F31B6EFA49B}" destId="{4CDC2C30-F64E-4D53-8F09-2F47C00C11AF}" srcOrd="1" destOrd="0" presId="urn:microsoft.com/office/officeart/2005/8/layout/orgChart1"/>
    <dgm:cxn modelId="{718EE3F1-6913-4340-BEF3-DAA35D14A758}" type="presOf" srcId="{754785DB-D229-4144-B904-D7DB776F9D78}" destId="{2BFA8618-CDBA-46E0-982D-9F9DD80A3168}" srcOrd="0" destOrd="0" presId="urn:microsoft.com/office/officeart/2005/8/layout/orgChart1"/>
    <dgm:cxn modelId="{2E6091A5-D705-415B-AEBF-1BE8E310BBB6}" type="presParOf" srcId="{0E5CD26B-C5BD-4958-816A-1BFE0ABB88E3}" destId="{B39B8401-6B11-4ECA-A188-A61940F8640E}" srcOrd="0" destOrd="0" presId="urn:microsoft.com/office/officeart/2005/8/layout/orgChart1"/>
    <dgm:cxn modelId="{77667CD6-E1C5-41BA-9575-0191750DDCAF}" type="presParOf" srcId="{B39B8401-6B11-4ECA-A188-A61940F8640E}" destId="{4D5A47D6-1DB7-483F-9428-0EB2EFA98FF4}" srcOrd="0" destOrd="0" presId="urn:microsoft.com/office/officeart/2005/8/layout/orgChart1"/>
    <dgm:cxn modelId="{46C0B05B-D293-4FF3-8367-0855FA680E3E}" type="presParOf" srcId="{4D5A47D6-1DB7-483F-9428-0EB2EFA98FF4}" destId="{A4F4C3A3-5024-4FDF-945C-E832C973B96D}" srcOrd="0" destOrd="0" presId="urn:microsoft.com/office/officeart/2005/8/layout/orgChart1"/>
    <dgm:cxn modelId="{504FDD47-28D2-4332-A966-A961F3DCFFE8}" type="presParOf" srcId="{4D5A47D6-1DB7-483F-9428-0EB2EFA98FF4}" destId="{776CA69E-0E7E-4C90-8F01-4905F0A6D836}" srcOrd="1" destOrd="0" presId="urn:microsoft.com/office/officeart/2005/8/layout/orgChart1"/>
    <dgm:cxn modelId="{EFAB46E5-7B11-406B-A718-54D4A5299D25}" type="presParOf" srcId="{B39B8401-6B11-4ECA-A188-A61940F8640E}" destId="{D0031DDF-29E2-48AD-A4BF-AC78352D940B}" srcOrd="1" destOrd="0" presId="urn:microsoft.com/office/officeart/2005/8/layout/orgChart1"/>
    <dgm:cxn modelId="{1C55C76D-1CFD-4E8C-8BC5-BC02B08F4A56}" type="presParOf" srcId="{D0031DDF-29E2-48AD-A4BF-AC78352D940B}" destId="{F962AA93-189B-43D6-ADC6-3ED92BE3AB1A}" srcOrd="0" destOrd="0" presId="urn:microsoft.com/office/officeart/2005/8/layout/orgChart1"/>
    <dgm:cxn modelId="{7F310ADA-D78B-4752-8EE4-FDDEA8BE54BE}" type="presParOf" srcId="{D0031DDF-29E2-48AD-A4BF-AC78352D940B}" destId="{3F87143D-6816-478B-9648-694AE4F62B08}" srcOrd="1" destOrd="0" presId="urn:microsoft.com/office/officeart/2005/8/layout/orgChart1"/>
    <dgm:cxn modelId="{BB4F2B4B-3680-4417-8743-CE2CE2CCF59D}" type="presParOf" srcId="{3F87143D-6816-478B-9648-694AE4F62B08}" destId="{FEA19261-E5D4-4B01-89E8-276EF53429C1}" srcOrd="0" destOrd="0" presId="urn:microsoft.com/office/officeart/2005/8/layout/orgChart1"/>
    <dgm:cxn modelId="{20CF075A-E881-4F09-A7C8-6A8F59A2E694}" type="presParOf" srcId="{FEA19261-E5D4-4B01-89E8-276EF53429C1}" destId="{119F4E5D-9C8F-4CA2-9A69-26E2CA87243D}" srcOrd="0" destOrd="0" presId="urn:microsoft.com/office/officeart/2005/8/layout/orgChart1"/>
    <dgm:cxn modelId="{81400835-D285-4386-9518-32222B4825E2}" type="presParOf" srcId="{FEA19261-E5D4-4B01-89E8-276EF53429C1}" destId="{4CDC2C30-F64E-4D53-8F09-2F47C00C11AF}" srcOrd="1" destOrd="0" presId="urn:microsoft.com/office/officeart/2005/8/layout/orgChart1"/>
    <dgm:cxn modelId="{3199165D-ACCF-4DF5-943C-14FF6E410F74}" type="presParOf" srcId="{3F87143D-6816-478B-9648-694AE4F62B08}" destId="{8A606C5A-A3F9-4A39-BC79-2DE46269F79F}" srcOrd="1" destOrd="0" presId="urn:microsoft.com/office/officeart/2005/8/layout/orgChart1"/>
    <dgm:cxn modelId="{F6C4AB0C-2666-4F79-AC3C-A92DFFC87CA8}" type="presParOf" srcId="{3F87143D-6816-478B-9648-694AE4F62B08}" destId="{75079891-A3B4-402B-AF64-B4404D726756}" srcOrd="2" destOrd="0" presId="urn:microsoft.com/office/officeart/2005/8/layout/orgChart1"/>
    <dgm:cxn modelId="{E33618C9-1494-4D2C-95DC-2EC615953360}" type="presParOf" srcId="{D0031DDF-29E2-48AD-A4BF-AC78352D940B}" destId="{C037B3EB-E9D9-4ECD-977B-EE87834041D2}" srcOrd="2" destOrd="0" presId="urn:microsoft.com/office/officeart/2005/8/layout/orgChart1"/>
    <dgm:cxn modelId="{B15E6E52-BC47-4088-B453-4D945FE310FD}" type="presParOf" srcId="{D0031DDF-29E2-48AD-A4BF-AC78352D940B}" destId="{399C1478-1FB5-415C-9719-20FC0A00BCDB}" srcOrd="3" destOrd="0" presId="urn:microsoft.com/office/officeart/2005/8/layout/orgChart1"/>
    <dgm:cxn modelId="{98131036-DD76-4DE6-97BB-80CACD73AB9C}" type="presParOf" srcId="{399C1478-1FB5-415C-9719-20FC0A00BCDB}" destId="{313A649A-5704-4117-BAA3-383CBCA345C7}" srcOrd="0" destOrd="0" presId="urn:microsoft.com/office/officeart/2005/8/layout/orgChart1"/>
    <dgm:cxn modelId="{63758B41-E1A0-40CD-9E2B-F3FCDD644B0B}" type="presParOf" srcId="{313A649A-5704-4117-BAA3-383CBCA345C7}" destId="{8A3D52AD-6F2A-49E2-911A-E4F0D659E354}" srcOrd="0" destOrd="0" presId="urn:microsoft.com/office/officeart/2005/8/layout/orgChart1"/>
    <dgm:cxn modelId="{78EA1735-0177-4E8A-8DF4-2F3DACDAD169}" type="presParOf" srcId="{313A649A-5704-4117-BAA3-383CBCA345C7}" destId="{0CC711A4-53C9-4B4B-AACC-07DA94231843}" srcOrd="1" destOrd="0" presId="urn:microsoft.com/office/officeart/2005/8/layout/orgChart1"/>
    <dgm:cxn modelId="{8B625ED9-56AD-49F6-B00A-4EC0ACB3F066}" type="presParOf" srcId="{399C1478-1FB5-415C-9719-20FC0A00BCDB}" destId="{C9125B58-782C-4970-B6F7-E9A5DA85A137}" srcOrd="1" destOrd="0" presId="urn:microsoft.com/office/officeart/2005/8/layout/orgChart1"/>
    <dgm:cxn modelId="{03FFC68E-7844-49EB-8343-1184CF0355A1}" type="presParOf" srcId="{399C1478-1FB5-415C-9719-20FC0A00BCDB}" destId="{F2D2C042-4254-4DB1-BF3C-B51A5FD90FEB}" srcOrd="2" destOrd="0" presId="urn:microsoft.com/office/officeart/2005/8/layout/orgChart1"/>
    <dgm:cxn modelId="{F5BA4616-BB12-41AA-9DF9-CCBB6F9BCE57}" type="presParOf" srcId="{D0031DDF-29E2-48AD-A4BF-AC78352D940B}" destId="{500685B9-0069-4190-BF1F-9326B7D847AA}" srcOrd="4" destOrd="0" presId="urn:microsoft.com/office/officeart/2005/8/layout/orgChart1"/>
    <dgm:cxn modelId="{5DD43A9D-C6CD-4DBC-A9F8-762D484770D8}" type="presParOf" srcId="{D0031DDF-29E2-48AD-A4BF-AC78352D940B}" destId="{C3C8712B-3AF0-449E-9883-73A72C21D388}" srcOrd="5" destOrd="0" presId="urn:microsoft.com/office/officeart/2005/8/layout/orgChart1"/>
    <dgm:cxn modelId="{010D728F-D139-4E02-8BB3-7E871CF1CC8F}" type="presParOf" srcId="{C3C8712B-3AF0-449E-9883-73A72C21D388}" destId="{3415E7C9-817F-495E-B549-3E443D3CD0AC}" srcOrd="0" destOrd="0" presId="urn:microsoft.com/office/officeart/2005/8/layout/orgChart1"/>
    <dgm:cxn modelId="{8CAF20D6-E974-410D-BF61-BEFE168A830C}" type="presParOf" srcId="{3415E7C9-817F-495E-B549-3E443D3CD0AC}" destId="{2BFA8618-CDBA-46E0-982D-9F9DD80A3168}" srcOrd="0" destOrd="0" presId="urn:microsoft.com/office/officeart/2005/8/layout/orgChart1"/>
    <dgm:cxn modelId="{AB2D0B4E-E879-4599-BA81-710D1D0A0F82}" type="presParOf" srcId="{3415E7C9-817F-495E-B549-3E443D3CD0AC}" destId="{C4F7A7B0-46D2-4FC1-BA70-B4713CCBD726}" srcOrd="1" destOrd="0" presId="urn:microsoft.com/office/officeart/2005/8/layout/orgChart1"/>
    <dgm:cxn modelId="{D1B037A5-BB42-43DA-B911-722C15A4EAFF}" type="presParOf" srcId="{C3C8712B-3AF0-449E-9883-73A72C21D388}" destId="{92759168-697F-46F8-AF24-18AB6CFA90D6}" srcOrd="1" destOrd="0" presId="urn:microsoft.com/office/officeart/2005/8/layout/orgChart1"/>
    <dgm:cxn modelId="{171520C2-909F-468C-9912-4B885D157DC7}" type="presParOf" srcId="{C3C8712B-3AF0-449E-9883-73A72C21D388}" destId="{2B428D2A-C329-497B-B999-BCAD9AB0A129}" srcOrd="2" destOrd="0" presId="urn:microsoft.com/office/officeart/2005/8/layout/orgChart1"/>
    <dgm:cxn modelId="{5CA7EA03-5EF6-4791-B201-03642AB3F24E}" type="presParOf" srcId="{B39B8401-6B11-4ECA-A188-A61940F8640E}" destId="{FA64A995-15A1-40C1-AE99-2DC0E9D8B4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41C89-F974-4A71-A64B-2A556622ECA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pt-BR"/>
        </a:p>
      </dgm:t>
    </dgm:pt>
    <dgm:pt modelId="{958029FF-AC6E-41C9-8045-308D0086DCE4}">
      <dgm:prSet phldrT="[Texto]" custT="1"/>
      <dgm:spPr/>
      <dgm:t>
        <a:bodyPr/>
        <a:lstStyle/>
        <a:p>
          <a:r>
            <a:rPr lang="pt-BR" sz="2000" b="1" dirty="0"/>
            <a:t>ÍNDICE DE DESPROTEÇÃO SOCIAL</a:t>
          </a:r>
        </a:p>
      </dgm:t>
    </dgm:pt>
    <dgm:pt modelId="{DCBC6A0A-4758-41B0-AEDC-2031E9CFBBE4}" type="parTrans" cxnId="{0E6DC063-099B-4C4D-BE9E-7257309CC827}">
      <dgm:prSet/>
      <dgm:spPr/>
      <dgm:t>
        <a:bodyPr/>
        <a:lstStyle/>
        <a:p>
          <a:endParaRPr lang="pt-BR" sz="2000" b="1"/>
        </a:p>
      </dgm:t>
    </dgm:pt>
    <dgm:pt modelId="{3B26CEC3-E245-46FA-96BB-C5DB70ECD7E6}" type="sibTrans" cxnId="{0E6DC063-099B-4C4D-BE9E-7257309CC827}">
      <dgm:prSet/>
      <dgm:spPr/>
      <dgm:t>
        <a:bodyPr/>
        <a:lstStyle/>
        <a:p>
          <a:endParaRPr lang="pt-BR" sz="2000" b="1"/>
        </a:p>
      </dgm:t>
    </dgm:pt>
    <dgm:pt modelId="{AAA3AC14-AC35-42B2-A0C9-B01CE83E91F8}">
      <dgm:prSet phldrT="[Texto]" custT="1"/>
      <dgm:spPr/>
      <dgm:t>
        <a:bodyPr/>
        <a:lstStyle/>
        <a:p>
          <a:r>
            <a:rPr lang="pt-BR" sz="2000" b="1" dirty="0"/>
            <a:t>Direitos Incondicionais de Cidadania Social</a:t>
          </a:r>
        </a:p>
      </dgm:t>
    </dgm:pt>
    <dgm:pt modelId="{BB73CDC3-762A-432C-9D8A-CC8EE9D5D275}" type="parTrans" cxnId="{436438A1-DAC2-4FB1-B75F-BA6F062D39CC}">
      <dgm:prSet custT="1"/>
      <dgm:spPr/>
      <dgm:t>
        <a:bodyPr/>
        <a:lstStyle/>
        <a:p>
          <a:endParaRPr lang="pt-BR" sz="2000" b="1"/>
        </a:p>
      </dgm:t>
    </dgm:pt>
    <dgm:pt modelId="{E62BF6F3-BF80-448E-9A06-AF6FA6939038}" type="sibTrans" cxnId="{436438A1-DAC2-4FB1-B75F-BA6F062D39CC}">
      <dgm:prSet/>
      <dgm:spPr/>
      <dgm:t>
        <a:bodyPr/>
        <a:lstStyle/>
        <a:p>
          <a:endParaRPr lang="pt-BR" sz="2000" b="1"/>
        </a:p>
      </dgm:t>
    </dgm:pt>
    <dgm:pt modelId="{CD0C3BAE-FD02-4CA4-AE48-F2684373E266}">
      <dgm:prSet phldrT="[Texto]" custT="1"/>
      <dgm:spPr>
        <a:solidFill>
          <a:schemeClr val="accent6"/>
        </a:solidFill>
        <a:ln>
          <a:solidFill>
            <a:schemeClr val="accent6"/>
          </a:solidFill>
        </a:ln>
      </dgm:spPr>
      <dgm:t>
        <a:bodyPr/>
        <a:lstStyle/>
        <a:p>
          <a:r>
            <a:rPr lang="pt-BR" sz="2000" b="1" dirty="0"/>
            <a:t>Educação</a:t>
          </a:r>
        </a:p>
      </dgm:t>
    </dgm:pt>
    <dgm:pt modelId="{4BE679F5-4D58-4909-B6AD-D4CDE345CD5E}" type="parTrans" cxnId="{E11EDC6B-DE44-495B-B20C-7778AA485F06}">
      <dgm:prSet custT="1"/>
      <dgm:spPr>
        <a:ln>
          <a:solidFill>
            <a:schemeClr val="accent6"/>
          </a:solidFill>
        </a:ln>
      </dgm:spPr>
      <dgm:t>
        <a:bodyPr/>
        <a:lstStyle/>
        <a:p>
          <a:endParaRPr lang="pt-BR" sz="2000" b="1"/>
        </a:p>
      </dgm:t>
    </dgm:pt>
    <dgm:pt modelId="{6488913F-41DF-494D-A66D-C17638ABD92E}" type="sibTrans" cxnId="{E11EDC6B-DE44-495B-B20C-7778AA485F06}">
      <dgm:prSet/>
      <dgm:spPr/>
      <dgm:t>
        <a:bodyPr/>
        <a:lstStyle/>
        <a:p>
          <a:endParaRPr lang="pt-BR" sz="2000" b="1"/>
        </a:p>
      </dgm:t>
    </dgm:pt>
    <dgm:pt modelId="{217F56DB-476C-4206-872B-1F45A1578D56}">
      <dgm:prSet phldrT="[Texto]" custT="1"/>
      <dgm:spPr>
        <a:solidFill>
          <a:schemeClr val="accent6"/>
        </a:solidFill>
        <a:ln>
          <a:solidFill>
            <a:schemeClr val="accent6"/>
          </a:solidFill>
        </a:ln>
      </dgm:spPr>
      <dgm:t>
        <a:bodyPr/>
        <a:lstStyle/>
        <a:p>
          <a:r>
            <a:rPr lang="pt-BR" sz="2000" b="1" dirty="0"/>
            <a:t>Saúde</a:t>
          </a:r>
        </a:p>
      </dgm:t>
    </dgm:pt>
    <dgm:pt modelId="{726DA477-CDA0-4E2A-AE9B-62DC27725DF7}" type="parTrans" cxnId="{680BB23E-926A-499A-8A2B-889A776C6ED1}">
      <dgm:prSet custT="1"/>
      <dgm:spPr>
        <a:ln>
          <a:solidFill>
            <a:schemeClr val="accent6"/>
          </a:solidFill>
        </a:ln>
      </dgm:spPr>
      <dgm:t>
        <a:bodyPr/>
        <a:lstStyle/>
        <a:p>
          <a:endParaRPr lang="pt-BR" sz="2000" b="1"/>
        </a:p>
      </dgm:t>
    </dgm:pt>
    <dgm:pt modelId="{182DFD58-4575-47B9-8941-2AEC23F565FD}" type="sibTrans" cxnId="{680BB23E-926A-499A-8A2B-889A776C6ED1}">
      <dgm:prSet/>
      <dgm:spPr/>
      <dgm:t>
        <a:bodyPr/>
        <a:lstStyle/>
        <a:p>
          <a:endParaRPr lang="pt-BR" sz="2000" b="1"/>
        </a:p>
      </dgm:t>
    </dgm:pt>
    <dgm:pt modelId="{BEA4FD25-2A88-4622-92A4-C585EB867D92}">
      <dgm:prSet phldrT="[Texto]" custT="1"/>
      <dgm:spPr>
        <a:solidFill>
          <a:srgbClr val="0070C0"/>
        </a:solidFill>
        <a:ln>
          <a:solidFill>
            <a:schemeClr val="accent1">
              <a:lumMod val="75000"/>
            </a:schemeClr>
          </a:solidFill>
        </a:ln>
      </dgm:spPr>
      <dgm:t>
        <a:bodyPr/>
        <a:lstStyle/>
        <a:p>
          <a:r>
            <a:rPr lang="pt-BR" sz="2000" b="1" dirty="0"/>
            <a:t>Infraestrutura Social</a:t>
          </a:r>
        </a:p>
      </dgm:t>
    </dgm:pt>
    <dgm:pt modelId="{5E020EF0-56FB-4FF4-89CB-0C41A4FEAC54}" type="parTrans" cxnId="{70DD588C-70A2-493E-B162-221DEAE166DE}">
      <dgm:prSet custT="1"/>
      <dgm:spPr/>
      <dgm:t>
        <a:bodyPr/>
        <a:lstStyle/>
        <a:p>
          <a:endParaRPr lang="pt-BR" sz="2000" b="1"/>
        </a:p>
      </dgm:t>
    </dgm:pt>
    <dgm:pt modelId="{0ED0F0E9-D885-4949-B0BD-AE38FDEFF5DD}" type="sibTrans" cxnId="{70DD588C-70A2-493E-B162-221DEAE166DE}">
      <dgm:prSet/>
      <dgm:spPr/>
      <dgm:t>
        <a:bodyPr/>
        <a:lstStyle/>
        <a:p>
          <a:endParaRPr lang="pt-BR" sz="2000" b="1"/>
        </a:p>
      </dgm:t>
    </dgm:pt>
    <dgm:pt modelId="{273020B1-E55E-431D-AFDB-CB5BCCAFF9EE}">
      <dgm:prSet phldrT="[Texto]" custT="1"/>
      <dgm:spPr/>
      <dgm:t>
        <a:bodyPr/>
        <a:lstStyle/>
        <a:p>
          <a:r>
            <a:rPr lang="pt-BR" sz="2000" b="1" dirty="0"/>
            <a:t>Habitação</a:t>
          </a:r>
        </a:p>
      </dgm:t>
    </dgm:pt>
    <dgm:pt modelId="{550FC195-F03D-4C8A-AD82-6F27AABA90F6}" type="parTrans" cxnId="{F0A544AF-21B3-44EC-9690-4BE068D8ABF3}">
      <dgm:prSet custT="1"/>
      <dgm:spPr/>
      <dgm:t>
        <a:bodyPr/>
        <a:lstStyle/>
        <a:p>
          <a:endParaRPr lang="pt-BR" sz="2000" b="1"/>
        </a:p>
      </dgm:t>
    </dgm:pt>
    <dgm:pt modelId="{33749210-A3EB-4938-81CF-E97CB7E5451E}" type="sibTrans" cxnId="{F0A544AF-21B3-44EC-9690-4BE068D8ABF3}">
      <dgm:prSet/>
      <dgm:spPr/>
      <dgm:t>
        <a:bodyPr/>
        <a:lstStyle/>
        <a:p>
          <a:endParaRPr lang="pt-BR" sz="2000" b="1"/>
        </a:p>
      </dgm:t>
    </dgm:pt>
    <dgm:pt modelId="{9E777CBE-C5F5-421F-831B-A166A2AD8D5F}">
      <dgm:prSet phldrT="[Texto]" custT="1"/>
      <dgm:spPr/>
      <dgm:t>
        <a:bodyPr/>
        <a:lstStyle/>
        <a:p>
          <a:r>
            <a:rPr lang="pt-BR" sz="2000" b="1" dirty="0"/>
            <a:t>Saneamento</a:t>
          </a:r>
        </a:p>
      </dgm:t>
    </dgm:pt>
    <dgm:pt modelId="{DEF6257F-598F-4252-BEBE-18AAC72BE3B0}" type="parTrans" cxnId="{D2152358-F54C-42F3-BDB9-827E0FEEB4CA}">
      <dgm:prSet custT="1"/>
      <dgm:spPr/>
      <dgm:t>
        <a:bodyPr/>
        <a:lstStyle/>
        <a:p>
          <a:endParaRPr lang="pt-BR" sz="2000" b="1"/>
        </a:p>
      </dgm:t>
    </dgm:pt>
    <dgm:pt modelId="{EEADA851-6ABB-422D-B456-61BDC2FBA4A3}" type="sibTrans" cxnId="{D2152358-F54C-42F3-BDB9-827E0FEEB4CA}">
      <dgm:prSet/>
      <dgm:spPr/>
      <dgm:t>
        <a:bodyPr/>
        <a:lstStyle/>
        <a:p>
          <a:endParaRPr lang="pt-BR" sz="2000" b="1"/>
        </a:p>
      </dgm:t>
    </dgm:pt>
    <dgm:pt modelId="{0F92B99C-72B0-4606-8621-59929D4860F0}">
      <dgm:prSet phldrT="[Texto]" custT="1"/>
      <dgm:spPr>
        <a:solidFill>
          <a:srgbClr val="9E224B"/>
        </a:solidFill>
        <a:ln>
          <a:solidFill>
            <a:srgbClr val="9E224B"/>
          </a:solidFill>
        </a:ln>
      </dgm:spPr>
      <dgm:t>
        <a:bodyPr/>
        <a:lstStyle/>
        <a:p>
          <a:r>
            <a:rPr lang="pt-BR" sz="2000" b="1" dirty="0"/>
            <a:t>Assistência Social</a:t>
          </a:r>
        </a:p>
      </dgm:t>
    </dgm:pt>
    <dgm:pt modelId="{0F996FF6-9D78-4559-9CE6-705CB8C865D0}" type="parTrans" cxnId="{F4B673A8-ADE9-4B9B-B842-A389977D6D62}">
      <dgm:prSet custT="1"/>
      <dgm:spPr/>
      <dgm:t>
        <a:bodyPr/>
        <a:lstStyle/>
        <a:p>
          <a:endParaRPr lang="pt-BR" sz="2000" b="1"/>
        </a:p>
      </dgm:t>
    </dgm:pt>
    <dgm:pt modelId="{70EE3C1D-8DA8-4119-814B-F8DFAA683A32}" type="sibTrans" cxnId="{F4B673A8-ADE9-4B9B-B842-A389977D6D62}">
      <dgm:prSet/>
      <dgm:spPr/>
      <dgm:t>
        <a:bodyPr/>
        <a:lstStyle/>
        <a:p>
          <a:endParaRPr lang="pt-BR" sz="2000" b="1"/>
        </a:p>
      </dgm:t>
    </dgm:pt>
    <dgm:pt modelId="{668C1F63-EE2B-4616-8AF0-4CDCA164C56D}">
      <dgm:prSet phldrT="[Texto]" custT="1"/>
      <dgm:spPr>
        <a:solidFill>
          <a:srgbClr val="7030A0"/>
        </a:solidFill>
        <a:ln>
          <a:solidFill>
            <a:srgbClr val="7030A0"/>
          </a:solidFill>
        </a:ln>
      </dgm:spPr>
      <dgm:t>
        <a:bodyPr/>
        <a:lstStyle/>
        <a:p>
          <a:r>
            <a:rPr lang="pt-BR" sz="2000" b="1" dirty="0"/>
            <a:t>Emprego e Renda</a:t>
          </a:r>
        </a:p>
      </dgm:t>
    </dgm:pt>
    <dgm:pt modelId="{5086C56D-0032-4664-83EE-A8F443C53960}" type="parTrans" cxnId="{56C0C5B5-E659-466E-80CC-E30AF26622CB}">
      <dgm:prSet custT="1"/>
      <dgm:spPr/>
      <dgm:t>
        <a:bodyPr/>
        <a:lstStyle/>
        <a:p>
          <a:endParaRPr lang="pt-BR" sz="2000" b="1"/>
        </a:p>
      </dgm:t>
    </dgm:pt>
    <dgm:pt modelId="{A78BB8DB-4997-498B-BBDE-D0148B8FFF59}" type="sibTrans" cxnId="{56C0C5B5-E659-466E-80CC-E30AF26622CB}">
      <dgm:prSet/>
      <dgm:spPr/>
      <dgm:t>
        <a:bodyPr/>
        <a:lstStyle/>
        <a:p>
          <a:endParaRPr lang="pt-BR" sz="2000" b="1"/>
        </a:p>
      </dgm:t>
    </dgm:pt>
    <dgm:pt modelId="{7C87E2BA-B432-4BB2-92DB-690E20E811CA}" type="pres">
      <dgm:prSet presAssocID="{9C041C89-F974-4A71-A64B-2A556622ECA9}" presName="diagram" presStyleCnt="0">
        <dgm:presLayoutVars>
          <dgm:chPref val="1"/>
          <dgm:dir/>
          <dgm:animOne val="branch"/>
          <dgm:animLvl val="lvl"/>
          <dgm:resizeHandles val="exact"/>
        </dgm:presLayoutVars>
      </dgm:prSet>
      <dgm:spPr/>
    </dgm:pt>
    <dgm:pt modelId="{448AAB16-47E9-4234-8BB7-CD3613027CB6}" type="pres">
      <dgm:prSet presAssocID="{958029FF-AC6E-41C9-8045-308D0086DCE4}" presName="root1" presStyleCnt="0"/>
      <dgm:spPr/>
    </dgm:pt>
    <dgm:pt modelId="{7A94DCFF-C0DD-451B-8413-ECEB5DD5FA30}" type="pres">
      <dgm:prSet presAssocID="{958029FF-AC6E-41C9-8045-308D0086DCE4}" presName="LevelOneTextNode" presStyleLbl="node0" presStyleIdx="0" presStyleCnt="1">
        <dgm:presLayoutVars>
          <dgm:chPref val="3"/>
        </dgm:presLayoutVars>
      </dgm:prSet>
      <dgm:spPr/>
    </dgm:pt>
    <dgm:pt modelId="{AA2C5507-58DD-4E8E-AB86-0183EC4F86FF}" type="pres">
      <dgm:prSet presAssocID="{958029FF-AC6E-41C9-8045-308D0086DCE4}" presName="level2hierChild" presStyleCnt="0"/>
      <dgm:spPr/>
    </dgm:pt>
    <dgm:pt modelId="{8E1BF4EC-A0DE-433E-A743-B07477C7D157}" type="pres">
      <dgm:prSet presAssocID="{BB73CDC3-762A-432C-9D8A-CC8EE9D5D275}" presName="conn2-1" presStyleLbl="parChTrans1D2" presStyleIdx="0" presStyleCnt="4"/>
      <dgm:spPr/>
    </dgm:pt>
    <dgm:pt modelId="{FE7678FC-D95E-4DA3-8C09-9EC57591555D}" type="pres">
      <dgm:prSet presAssocID="{BB73CDC3-762A-432C-9D8A-CC8EE9D5D275}" presName="connTx" presStyleLbl="parChTrans1D2" presStyleIdx="0" presStyleCnt="4"/>
      <dgm:spPr/>
    </dgm:pt>
    <dgm:pt modelId="{F0339972-78E0-44DF-B515-84008BD8D423}" type="pres">
      <dgm:prSet presAssocID="{AAA3AC14-AC35-42B2-A0C9-B01CE83E91F8}" presName="root2" presStyleCnt="0"/>
      <dgm:spPr/>
    </dgm:pt>
    <dgm:pt modelId="{D5ED8B30-3A96-4FD9-A3A4-A0B1B1E9CA1F}" type="pres">
      <dgm:prSet presAssocID="{AAA3AC14-AC35-42B2-A0C9-B01CE83E91F8}" presName="LevelTwoTextNode" presStyleLbl="node2" presStyleIdx="0" presStyleCnt="4" custScaleY="127497">
        <dgm:presLayoutVars>
          <dgm:chPref val="3"/>
        </dgm:presLayoutVars>
      </dgm:prSet>
      <dgm:spPr/>
    </dgm:pt>
    <dgm:pt modelId="{61A69346-03CF-4164-A0B9-6906E4F1A4F7}" type="pres">
      <dgm:prSet presAssocID="{AAA3AC14-AC35-42B2-A0C9-B01CE83E91F8}" presName="level3hierChild" presStyleCnt="0"/>
      <dgm:spPr/>
    </dgm:pt>
    <dgm:pt modelId="{2DA17F3E-C70C-4C71-8618-2F253CF8E622}" type="pres">
      <dgm:prSet presAssocID="{4BE679F5-4D58-4909-B6AD-D4CDE345CD5E}" presName="conn2-1" presStyleLbl="parChTrans1D3" presStyleIdx="0" presStyleCnt="4"/>
      <dgm:spPr/>
    </dgm:pt>
    <dgm:pt modelId="{59F473E1-D4B4-40F9-8AA6-87CF730BC2C0}" type="pres">
      <dgm:prSet presAssocID="{4BE679F5-4D58-4909-B6AD-D4CDE345CD5E}" presName="connTx" presStyleLbl="parChTrans1D3" presStyleIdx="0" presStyleCnt="4"/>
      <dgm:spPr/>
    </dgm:pt>
    <dgm:pt modelId="{B920BD49-5E95-4C8F-BC9D-645A8D5D7C67}" type="pres">
      <dgm:prSet presAssocID="{CD0C3BAE-FD02-4CA4-AE48-F2684373E266}" presName="root2" presStyleCnt="0"/>
      <dgm:spPr/>
    </dgm:pt>
    <dgm:pt modelId="{21C5363F-1654-4AD0-87F5-64940D0CE645}" type="pres">
      <dgm:prSet presAssocID="{CD0C3BAE-FD02-4CA4-AE48-F2684373E266}" presName="LevelTwoTextNode" presStyleLbl="node3" presStyleIdx="0" presStyleCnt="4">
        <dgm:presLayoutVars>
          <dgm:chPref val="3"/>
        </dgm:presLayoutVars>
      </dgm:prSet>
      <dgm:spPr/>
    </dgm:pt>
    <dgm:pt modelId="{E6DB01C9-E9E5-4666-BFDD-59F6697608C2}" type="pres">
      <dgm:prSet presAssocID="{CD0C3BAE-FD02-4CA4-AE48-F2684373E266}" presName="level3hierChild" presStyleCnt="0"/>
      <dgm:spPr/>
    </dgm:pt>
    <dgm:pt modelId="{BF555D14-312A-438B-A16E-C0C25AEB2482}" type="pres">
      <dgm:prSet presAssocID="{726DA477-CDA0-4E2A-AE9B-62DC27725DF7}" presName="conn2-1" presStyleLbl="parChTrans1D3" presStyleIdx="1" presStyleCnt="4"/>
      <dgm:spPr/>
    </dgm:pt>
    <dgm:pt modelId="{78D2D988-A8DA-4297-B510-723021B1F6FA}" type="pres">
      <dgm:prSet presAssocID="{726DA477-CDA0-4E2A-AE9B-62DC27725DF7}" presName="connTx" presStyleLbl="parChTrans1D3" presStyleIdx="1" presStyleCnt="4"/>
      <dgm:spPr/>
    </dgm:pt>
    <dgm:pt modelId="{5FD695FE-3F06-4FAF-B1BE-8B9144E3CF8A}" type="pres">
      <dgm:prSet presAssocID="{217F56DB-476C-4206-872B-1F45A1578D56}" presName="root2" presStyleCnt="0"/>
      <dgm:spPr/>
    </dgm:pt>
    <dgm:pt modelId="{B6253985-2B98-4033-AE76-A64CBCB43612}" type="pres">
      <dgm:prSet presAssocID="{217F56DB-476C-4206-872B-1F45A1578D56}" presName="LevelTwoTextNode" presStyleLbl="node3" presStyleIdx="1" presStyleCnt="4" custLinFactNeighborX="-2382" custLinFactNeighborY="-2372">
        <dgm:presLayoutVars>
          <dgm:chPref val="3"/>
        </dgm:presLayoutVars>
      </dgm:prSet>
      <dgm:spPr/>
    </dgm:pt>
    <dgm:pt modelId="{D16C1F74-DFF3-4CCA-A343-61A186DE959E}" type="pres">
      <dgm:prSet presAssocID="{217F56DB-476C-4206-872B-1F45A1578D56}" presName="level3hierChild" presStyleCnt="0"/>
      <dgm:spPr/>
    </dgm:pt>
    <dgm:pt modelId="{7E717E5D-D403-424D-8764-273483AF5B94}" type="pres">
      <dgm:prSet presAssocID="{5E020EF0-56FB-4FF4-89CB-0C41A4FEAC54}" presName="conn2-1" presStyleLbl="parChTrans1D2" presStyleIdx="1" presStyleCnt="4"/>
      <dgm:spPr/>
    </dgm:pt>
    <dgm:pt modelId="{996DA7B4-4786-4CAB-AA84-FB886BD059EE}" type="pres">
      <dgm:prSet presAssocID="{5E020EF0-56FB-4FF4-89CB-0C41A4FEAC54}" presName="connTx" presStyleLbl="parChTrans1D2" presStyleIdx="1" presStyleCnt="4"/>
      <dgm:spPr/>
    </dgm:pt>
    <dgm:pt modelId="{A021DD99-0140-4267-B590-32EA4D6078A3}" type="pres">
      <dgm:prSet presAssocID="{BEA4FD25-2A88-4622-92A4-C585EB867D92}" presName="root2" presStyleCnt="0"/>
      <dgm:spPr/>
    </dgm:pt>
    <dgm:pt modelId="{37797742-12E7-4B87-A299-8FC909EA8822}" type="pres">
      <dgm:prSet presAssocID="{BEA4FD25-2A88-4622-92A4-C585EB867D92}" presName="LevelTwoTextNode" presStyleLbl="node2" presStyleIdx="1" presStyleCnt="4">
        <dgm:presLayoutVars>
          <dgm:chPref val="3"/>
        </dgm:presLayoutVars>
      </dgm:prSet>
      <dgm:spPr/>
    </dgm:pt>
    <dgm:pt modelId="{97B7F8E4-D0EC-4E48-AA5B-BF0627120369}" type="pres">
      <dgm:prSet presAssocID="{BEA4FD25-2A88-4622-92A4-C585EB867D92}" presName="level3hierChild" presStyleCnt="0"/>
      <dgm:spPr/>
    </dgm:pt>
    <dgm:pt modelId="{0D18CA52-3590-4AEC-9CEE-9A8C6259AECC}" type="pres">
      <dgm:prSet presAssocID="{550FC195-F03D-4C8A-AD82-6F27AABA90F6}" presName="conn2-1" presStyleLbl="parChTrans1D3" presStyleIdx="2" presStyleCnt="4"/>
      <dgm:spPr/>
    </dgm:pt>
    <dgm:pt modelId="{E7C26A58-4E1C-4EFE-BC47-613FCE3E94DE}" type="pres">
      <dgm:prSet presAssocID="{550FC195-F03D-4C8A-AD82-6F27AABA90F6}" presName="connTx" presStyleLbl="parChTrans1D3" presStyleIdx="2" presStyleCnt="4"/>
      <dgm:spPr/>
    </dgm:pt>
    <dgm:pt modelId="{4C4B4661-E258-4BDC-AE94-316F94B6F0C3}" type="pres">
      <dgm:prSet presAssocID="{273020B1-E55E-431D-AFDB-CB5BCCAFF9EE}" presName="root2" presStyleCnt="0"/>
      <dgm:spPr/>
    </dgm:pt>
    <dgm:pt modelId="{0297E453-CC93-40E6-A8DB-626EB0AAED10}" type="pres">
      <dgm:prSet presAssocID="{273020B1-E55E-431D-AFDB-CB5BCCAFF9EE}" presName="LevelTwoTextNode" presStyleLbl="node3" presStyleIdx="2" presStyleCnt="4">
        <dgm:presLayoutVars>
          <dgm:chPref val="3"/>
        </dgm:presLayoutVars>
      </dgm:prSet>
      <dgm:spPr/>
    </dgm:pt>
    <dgm:pt modelId="{4C99D829-0DF5-492F-A717-BDC72CBF8031}" type="pres">
      <dgm:prSet presAssocID="{273020B1-E55E-431D-AFDB-CB5BCCAFF9EE}" presName="level3hierChild" presStyleCnt="0"/>
      <dgm:spPr/>
    </dgm:pt>
    <dgm:pt modelId="{9E65C78B-E6A4-4169-B8FE-8F8416C34443}" type="pres">
      <dgm:prSet presAssocID="{DEF6257F-598F-4252-BEBE-18AAC72BE3B0}" presName="conn2-1" presStyleLbl="parChTrans1D3" presStyleIdx="3" presStyleCnt="4"/>
      <dgm:spPr/>
    </dgm:pt>
    <dgm:pt modelId="{54168EEF-5D22-4301-9834-2D739359BF90}" type="pres">
      <dgm:prSet presAssocID="{DEF6257F-598F-4252-BEBE-18AAC72BE3B0}" presName="connTx" presStyleLbl="parChTrans1D3" presStyleIdx="3" presStyleCnt="4"/>
      <dgm:spPr/>
    </dgm:pt>
    <dgm:pt modelId="{2F710121-FD2B-42E6-A524-F04ED380897E}" type="pres">
      <dgm:prSet presAssocID="{9E777CBE-C5F5-421F-831B-A166A2AD8D5F}" presName="root2" presStyleCnt="0"/>
      <dgm:spPr/>
    </dgm:pt>
    <dgm:pt modelId="{9B17752E-A5BA-40F8-9E88-C0A6D294830C}" type="pres">
      <dgm:prSet presAssocID="{9E777CBE-C5F5-421F-831B-A166A2AD8D5F}" presName="LevelTwoTextNode" presStyleLbl="node3" presStyleIdx="3" presStyleCnt="4">
        <dgm:presLayoutVars>
          <dgm:chPref val="3"/>
        </dgm:presLayoutVars>
      </dgm:prSet>
      <dgm:spPr/>
    </dgm:pt>
    <dgm:pt modelId="{E5203F17-18FB-4E0D-A85F-B1544C304B5E}" type="pres">
      <dgm:prSet presAssocID="{9E777CBE-C5F5-421F-831B-A166A2AD8D5F}" presName="level3hierChild" presStyleCnt="0"/>
      <dgm:spPr/>
    </dgm:pt>
    <dgm:pt modelId="{F263B400-389C-4426-A336-4F20F1C6CE55}" type="pres">
      <dgm:prSet presAssocID="{0F996FF6-9D78-4559-9CE6-705CB8C865D0}" presName="conn2-1" presStyleLbl="parChTrans1D2" presStyleIdx="2" presStyleCnt="4"/>
      <dgm:spPr/>
    </dgm:pt>
    <dgm:pt modelId="{2D6C2002-E5A9-45EC-8EB4-2B0EEF31F5C6}" type="pres">
      <dgm:prSet presAssocID="{0F996FF6-9D78-4559-9CE6-705CB8C865D0}" presName="connTx" presStyleLbl="parChTrans1D2" presStyleIdx="2" presStyleCnt="4"/>
      <dgm:spPr/>
    </dgm:pt>
    <dgm:pt modelId="{ED92CE13-91D5-41FA-BFF9-F1F6AE67C7F2}" type="pres">
      <dgm:prSet presAssocID="{0F92B99C-72B0-4606-8621-59929D4860F0}" presName="root2" presStyleCnt="0"/>
      <dgm:spPr/>
    </dgm:pt>
    <dgm:pt modelId="{0964CE96-5530-4DC4-8395-FE1ACF69D9EA}" type="pres">
      <dgm:prSet presAssocID="{0F92B99C-72B0-4606-8621-59929D4860F0}" presName="LevelTwoTextNode" presStyleLbl="node2" presStyleIdx="2" presStyleCnt="4">
        <dgm:presLayoutVars>
          <dgm:chPref val="3"/>
        </dgm:presLayoutVars>
      </dgm:prSet>
      <dgm:spPr/>
    </dgm:pt>
    <dgm:pt modelId="{067FCFA2-5EF1-41FD-BBDB-F80D78AD8B88}" type="pres">
      <dgm:prSet presAssocID="{0F92B99C-72B0-4606-8621-59929D4860F0}" presName="level3hierChild" presStyleCnt="0"/>
      <dgm:spPr/>
    </dgm:pt>
    <dgm:pt modelId="{982B82F8-B46D-4837-85F2-00EAB3761906}" type="pres">
      <dgm:prSet presAssocID="{5086C56D-0032-4664-83EE-A8F443C53960}" presName="conn2-1" presStyleLbl="parChTrans1D2" presStyleIdx="3" presStyleCnt="4"/>
      <dgm:spPr/>
    </dgm:pt>
    <dgm:pt modelId="{32666B1B-4546-4B93-A87E-8BF3049C30A2}" type="pres">
      <dgm:prSet presAssocID="{5086C56D-0032-4664-83EE-A8F443C53960}" presName="connTx" presStyleLbl="parChTrans1D2" presStyleIdx="3" presStyleCnt="4"/>
      <dgm:spPr/>
    </dgm:pt>
    <dgm:pt modelId="{28313639-20FE-4120-BB53-D27FF4AD1103}" type="pres">
      <dgm:prSet presAssocID="{668C1F63-EE2B-4616-8AF0-4CDCA164C56D}" presName="root2" presStyleCnt="0"/>
      <dgm:spPr/>
    </dgm:pt>
    <dgm:pt modelId="{73468DAC-C5D7-472D-90E1-9205D61DDEC1}" type="pres">
      <dgm:prSet presAssocID="{668C1F63-EE2B-4616-8AF0-4CDCA164C56D}" presName="LevelTwoTextNode" presStyleLbl="node2" presStyleIdx="3" presStyleCnt="4" custLinFactNeighborY="149">
        <dgm:presLayoutVars>
          <dgm:chPref val="3"/>
        </dgm:presLayoutVars>
      </dgm:prSet>
      <dgm:spPr/>
    </dgm:pt>
    <dgm:pt modelId="{4C0E077D-54F6-472E-9499-A7FF83EB63F7}" type="pres">
      <dgm:prSet presAssocID="{668C1F63-EE2B-4616-8AF0-4CDCA164C56D}" presName="level3hierChild" presStyleCnt="0"/>
      <dgm:spPr/>
    </dgm:pt>
  </dgm:ptLst>
  <dgm:cxnLst>
    <dgm:cxn modelId="{DD9D8F06-CA70-49D0-8678-57EAD53B00E7}" type="presOf" srcId="{BB73CDC3-762A-432C-9D8A-CC8EE9D5D275}" destId="{FE7678FC-D95E-4DA3-8C09-9EC57591555D}" srcOrd="1" destOrd="0" presId="urn:microsoft.com/office/officeart/2005/8/layout/hierarchy2"/>
    <dgm:cxn modelId="{1D2D250B-4618-4562-ACC2-0F0DCC9D9C0E}" type="presOf" srcId="{BEA4FD25-2A88-4622-92A4-C585EB867D92}" destId="{37797742-12E7-4B87-A299-8FC909EA8822}" srcOrd="0" destOrd="0" presId="urn:microsoft.com/office/officeart/2005/8/layout/hierarchy2"/>
    <dgm:cxn modelId="{5BDDC30E-704F-4EDB-AECF-73FBD02BC8EB}" type="presOf" srcId="{726DA477-CDA0-4E2A-AE9B-62DC27725DF7}" destId="{BF555D14-312A-438B-A16E-C0C25AEB2482}" srcOrd="0" destOrd="0" presId="urn:microsoft.com/office/officeart/2005/8/layout/hierarchy2"/>
    <dgm:cxn modelId="{DC9F0114-F2E6-4E91-AD9D-454D84277FA5}" type="presOf" srcId="{4BE679F5-4D58-4909-B6AD-D4CDE345CD5E}" destId="{2DA17F3E-C70C-4C71-8618-2F253CF8E622}" srcOrd="0" destOrd="0" presId="urn:microsoft.com/office/officeart/2005/8/layout/hierarchy2"/>
    <dgm:cxn modelId="{638DFE1A-64FD-42CC-8075-5E02B1443FD0}" type="presOf" srcId="{726DA477-CDA0-4E2A-AE9B-62DC27725DF7}" destId="{78D2D988-A8DA-4297-B510-723021B1F6FA}" srcOrd="1" destOrd="0" presId="urn:microsoft.com/office/officeart/2005/8/layout/hierarchy2"/>
    <dgm:cxn modelId="{56282B1F-996C-4A1F-8A92-F1092356BEE5}" type="presOf" srcId="{5086C56D-0032-4664-83EE-A8F443C53960}" destId="{982B82F8-B46D-4837-85F2-00EAB3761906}" srcOrd="0" destOrd="0" presId="urn:microsoft.com/office/officeart/2005/8/layout/hierarchy2"/>
    <dgm:cxn modelId="{680BB23E-926A-499A-8A2B-889A776C6ED1}" srcId="{AAA3AC14-AC35-42B2-A0C9-B01CE83E91F8}" destId="{217F56DB-476C-4206-872B-1F45A1578D56}" srcOrd="1" destOrd="0" parTransId="{726DA477-CDA0-4E2A-AE9B-62DC27725DF7}" sibTransId="{182DFD58-4575-47B9-8941-2AEC23F565FD}"/>
    <dgm:cxn modelId="{87BE6F5C-136A-4D82-AE3C-30652E34E616}" type="presOf" srcId="{DEF6257F-598F-4252-BEBE-18AAC72BE3B0}" destId="{54168EEF-5D22-4301-9834-2D739359BF90}" srcOrd="1" destOrd="0" presId="urn:microsoft.com/office/officeart/2005/8/layout/hierarchy2"/>
    <dgm:cxn modelId="{0E6DC063-099B-4C4D-BE9E-7257309CC827}" srcId="{9C041C89-F974-4A71-A64B-2A556622ECA9}" destId="{958029FF-AC6E-41C9-8045-308D0086DCE4}" srcOrd="0" destOrd="0" parTransId="{DCBC6A0A-4758-41B0-AEDC-2031E9CFBBE4}" sibTransId="{3B26CEC3-E245-46FA-96BB-C5DB70ECD7E6}"/>
    <dgm:cxn modelId="{26F2DC43-6D54-4361-8918-68B33B4E1E42}" type="presOf" srcId="{AAA3AC14-AC35-42B2-A0C9-B01CE83E91F8}" destId="{D5ED8B30-3A96-4FD9-A3A4-A0B1B1E9CA1F}" srcOrd="0" destOrd="0" presId="urn:microsoft.com/office/officeart/2005/8/layout/hierarchy2"/>
    <dgm:cxn modelId="{42173468-64CC-4C98-BAFD-81C9D2B11D2F}" type="presOf" srcId="{958029FF-AC6E-41C9-8045-308D0086DCE4}" destId="{7A94DCFF-C0DD-451B-8413-ECEB5DD5FA30}" srcOrd="0" destOrd="0" presId="urn:microsoft.com/office/officeart/2005/8/layout/hierarchy2"/>
    <dgm:cxn modelId="{7F52186A-05EB-43E5-820E-C0F578161F73}" type="presOf" srcId="{550FC195-F03D-4C8A-AD82-6F27AABA90F6}" destId="{0D18CA52-3590-4AEC-9CEE-9A8C6259AECC}" srcOrd="0" destOrd="0" presId="urn:microsoft.com/office/officeart/2005/8/layout/hierarchy2"/>
    <dgm:cxn modelId="{0DA8236A-FC69-423C-B231-3E68C51C9720}" type="presOf" srcId="{273020B1-E55E-431D-AFDB-CB5BCCAFF9EE}" destId="{0297E453-CC93-40E6-A8DB-626EB0AAED10}" srcOrd="0" destOrd="0" presId="urn:microsoft.com/office/officeart/2005/8/layout/hierarchy2"/>
    <dgm:cxn modelId="{E11EDC6B-DE44-495B-B20C-7778AA485F06}" srcId="{AAA3AC14-AC35-42B2-A0C9-B01CE83E91F8}" destId="{CD0C3BAE-FD02-4CA4-AE48-F2684373E266}" srcOrd="0" destOrd="0" parTransId="{4BE679F5-4D58-4909-B6AD-D4CDE345CD5E}" sibTransId="{6488913F-41DF-494D-A66D-C17638ABD92E}"/>
    <dgm:cxn modelId="{8EEC374C-C894-4D41-B6F5-8A75B262F916}" type="presOf" srcId="{5086C56D-0032-4664-83EE-A8F443C53960}" destId="{32666B1B-4546-4B93-A87E-8BF3049C30A2}" srcOrd="1" destOrd="0" presId="urn:microsoft.com/office/officeart/2005/8/layout/hierarchy2"/>
    <dgm:cxn modelId="{3CD6E74E-E8E2-4136-97FD-D747071E96CD}" type="presOf" srcId="{550FC195-F03D-4C8A-AD82-6F27AABA90F6}" destId="{E7C26A58-4E1C-4EFE-BC47-613FCE3E94DE}" srcOrd="1" destOrd="0" presId="urn:microsoft.com/office/officeart/2005/8/layout/hierarchy2"/>
    <dgm:cxn modelId="{D2152358-F54C-42F3-BDB9-827E0FEEB4CA}" srcId="{BEA4FD25-2A88-4622-92A4-C585EB867D92}" destId="{9E777CBE-C5F5-421F-831B-A166A2AD8D5F}" srcOrd="1" destOrd="0" parTransId="{DEF6257F-598F-4252-BEBE-18AAC72BE3B0}" sibTransId="{EEADA851-6ABB-422D-B456-61BDC2FBA4A3}"/>
    <dgm:cxn modelId="{CFDF2F5A-B105-4838-8465-004C88B9713B}" type="presOf" srcId="{0F92B99C-72B0-4606-8621-59929D4860F0}" destId="{0964CE96-5530-4DC4-8395-FE1ACF69D9EA}" srcOrd="0" destOrd="0" presId="urn:microsoft.com/office/officeart/2005/8/layout/hierarchy2"/>
    <dgm:cxn modelId="{6D715787-FAA4-444B-B88F-675EDC8CCF2A}" type="presOf" srcId="{668C1F63-EE2B-4616-8AF0-4CDCA164C56D}" destId="{73468DAC-C5D7-472D-90E1-9205D61DDEC1}" srcOrd="0" destOrd="0" presId="urn:microsoft.com/office/officeart/2005/8/layout/hierarchy2"/>
    <dgm:cxn modelId="{70DD588C-70A2-493E-B162-221DEAE166DE}" srcId="{958029FF-AC6E-41C9-8045-308D0086DCE4}" destId="{BEA4FD25-2A88-4622-92A4-C585EB867D92}" srcOrd="1" destOrd="0" parTransId="{5E020EF0-56FB-4FF4-89CB-0C41A4FEAC54}" sibTransId="{0ED0F0E9-D885-4949-B0BD-AE38FDEFF5DD}"/>
    <dgm:cxn modelId="{436438A1-DAC2-4FB1-B75F-BA6F062D39CC}" srcId="{958029FF-AC6E-41C9-8045-308D0086DCE4}" destId="{AAA3AC14-AC35-42B2-A0C9-B01CE83E91F8}" srcOrd="0" destOrd="0" parTransId="{BB73CDC3-762A-432C-9D8A-CC8EE9D5D275}" sibTransId="{E62BF6F3-BF80-448E-9A06-AF6FA6939038}"/>
    <dgm:cxn modelId="{F4B673A8-ADE9-4B9B-B842-A389977D6D62}" srcId="{958029FF-AC6E-41C9-8045-308D0086DCE4}" destId="{0F92B99C-72B0-4606-8621-59929D4860F0}" srcOrd="2" destOrd="0" parTransId="{0F996FF6-9D78-4559-9CE6-705CB8C865D0}" sibTransId="{70EE3C1D-8DA8-4119-814B-F8DFAA683A32}"/>
    <dgm:cxn modelId="{76D7FFAC-35CD-4656-8E76-46AD2195968C}" type="presOf" srcId="{4BE679F5-4D58-4909-B6AD-D4CDE345CD5E}" destId="{59F473E1-D4B4-40F9-8AA6-87CF730BC2C0}" srcOrd="1" destOrd="0" presId="urn:microsoft.com/office/officeart/2005/8/layout/hierarchy2"/>
    <dgm:cxn modelId="{F0A544AF-21B3-44EC-9690-4BE068D8ABF3}" srcId="{BEA4FD25-2A88-4622-92A4-C585EB867D92}" destId="{273020B1-E55E-431D-AFDB-CB5BCCAFF9EE}" srcOrd="0" destOrd="0" parTransId="{550FC195-F03D-4C8A-AD82-6F27AABA90F6}" sibTransId="{33749210-A3EB-4938-81CF-E97CB7E5451E}"/>
    <dgm:cxn modelId="{71E7C1B5-75BE-4B83-BF15-8DAC8E357134}" type="presOf" srcId="{0F996FF6-9D78-4559-9CE6-705CB8C865D0}" destId="{F263B400-389C-4426-A336-4F20F1C6CE55}" srcOrd="0" destOrd="0" presId="urn:microsoft.com/office/officeart/2005/8/layout/hierarchy2"/>
    <dgm:cxn modelId="{56C0C5B5-E659-466E-80CC-E30AF26622CB}" srcId="{958029FF-AC6E-41C9-8045-308D0086DCE4}" destId="{668C1F63-EE2B-4616-8AF0-4CDCA164C56D}" srcOrd="3" destOrd="0" parTransId="{5086C56D-0032-4664-83EE-A8F443C53960}" sibTransId="{A78BB8DB-4997-498B-BBDE-D0148B8FFF59}"/>
    <dgm:cxn modelId="{A4D6AFB6-7E84-4FD5-8178-D9946B688896}" type="presOf" srcId="{DEF6257F-598F-4252-BEBE-18AAC72BE3B0}" destId="{9E65C78B-E6A4-4169-B8FE-8F8416C34443}" srcOrd="0" destOrd="0" presId="urn:microsoft.com/office/officeart/2005/8/layout/hierarchy2"/>
    <dgm:cxn modelId="{95CA24BD-EBD6-46FE-AE63-8B9503E55A8D}" type="presOf" srcId="{9C041C89-F974-4A71-A64B-2A556622ECA9}" destId="{7C87E2BA-B432-4BB2-92DB-690E20E811CA}" srcOrd="0" destOrd="0" presId="urn:microsoft.com/office/officeart/2005/8/layout/hierarchy2"/>
    <dgm:cxn modelId="{DDDD63CB-54C4-484A-BC0F-0B2E4F3237B0}" type="presOf" srcId="{217F56DB-476C-4206-872B-1F45A1578D56}" destId="{B6253985-2B98-4033-AE76-A64CBCB43612}" srcOrd="0" destOrd="0" presId="urn:microsoft.com/office/officeart/2005/8/layout/hierarchy2"/>
    <dgm:cxn modelId="{FEFBFCCC-0159-4D15-B0A6-39833B6DCC35}" type="presOf" srcId="{BB73CDC3-762A-432C-9D8A-CC8EE9D5D275}" destId="{8E1BF4EC-A0DE-433E-A743-B07477C7D157}" srcOrd="0" destOrd="0" presId="urn:microsoft.com/office/officeart/2005/8/layout/hierarchy2"/>
    <dgm:cxn modelId="{84C418D0-9AE3-4F91-B7CE-166111917ADB}" type="presOf" srcId="{9E777CBE-C5F5-421F-831B-A166A2AD8D5F}" destId="{9B17752E-A5BA-40F8-9E88-C0A6D294830C}" srcOrd="0" destOrd="0" presId="urn:microsoft.com/office/officeart/2005/8/layout/hierarchy2"/>
    <dgm:cxn modelId="{E51834D7-F307-435B-ACC8-92630D11EFA2}" type="presOf" srcId="{5E020EF0-56FB-4FF4-89CB-0C41A4FEAC54}" destId="{996DA7B4-4786-4CAB-AA84-FB886BD059EE}" srcOrd="1" destOrd="0" presId="urn:microsoft.com/office/officeart/2005/8/layout/hierarchy2"/>
    <dgm:cxn modelId="{6AFE91E8-9F22-4C82-AE7F-2B1CDDEC44A8}" type="presOf" srcId="{5E020EF0-56FB-4FF4-89CB-0C41A4FEAC54}" destId="{7E717E5D-D403-424D-8764-273483AF5B94}" srcOrd="0" destOrd="0" presId="urn:microsoft.com/office/officeart/2005/8/layout/hierarchy2"/>
    <dgm:cxn modelId="{70C405EC-4E6F-410D-ADA4-D62F98073B12}" type="presOf" srcId="{CD0C3BAE-FD02-4CA4-AE48-F2684373E266}" destId="{21C5363F-1654-4AD0-87F5-64940D0CE645}" srcOrd="0" destOrd="0" presId="urn:microsoft.com/office/officeart/2005/8/layout/hierarchy2"/>
    <dgm:cxn modelId="{431E90F3-D318-488D-AE3E-F896B883EA75}" type="presOf" srcId="{0F996FF6-9D78-4559-9CE6-705CB8C865D0}" destId="{2D6C2002-E5A9-45EC-8EB4-2B0EEF31F5C6}" srcOrd="1" destOrd="0" presId="urn:microsoft.com/office/officeart/2005/8/layout/hierarchy2"/>
    <dgm:cxn modelId="{61559278-B882-480F-A91F-13E078828D2E}" type="presParOf" srcId="{7C87E2BA-B432-4BB2-92DB-690E20E811CA}" destId="{448AAB16-47E9-4234-8BB7-CD3613027CB6}" srcOrd="0" destOrd="0" presId="urn:microsoft.com/office/officeart/2005/8/layout/hierarchy2"/>
    <dgm:cxn modelId="{68245DE3-A196-4323-A7A6-C4C825A8C12C}" type="presParOf" srcId="{448AAB16-47E9-4234-8BB7-CD3613027CB6}" destId="{7A94DCFF-C0DD-451B-8413-ECEB5DD5FA30}" srcOrd="0" destOrd="0" presId="urn:microsoft.com/office/officeart/2005/8/layout/hierarchy2"/>
    <dgm:cxn modelId="{32841D9E-F018-4B5B-BEFA-1B7EA4D27291}" type="presParOf" srcId="{448AAB16-47E9-4234-8BB7-CD3613027CB6}" destId="{AA2C5507-58DD-4E8E-AB86-0183EC4F86FF}" srcOrd="1" destOrd="0" presId="urn:microsoft.com/office/officeart/2005/8/layout/hierarchy2"/>
    <dgm:cxn modelId="{75C52A23-5CD6-43B0-9169-73B54C16FCDE}" type="presParOf" srcId="{AA2C5507-58DD-4E8E-AB86-0183EC4F86FF}" destId="{8E1BF4EC-A0DE-433E-A743-B07477C7D157}" srcOrd="0" destOrd="0" presId="urn:microsoft.com/office/officeart/2005/8/layout/hierarchy2"/>
    <dgm:cxn modelId="{33B1D153-9AF4-4638-82E9-21A50CDF3760}" type="presParOf" srcId="{8E1BF4EC-A0DE-433E-A743-B07477C7D157}" destId="{FE7678FC-D95E-4DA3-8C09-9EC57591555D}" srcOrd="0" destOrd="0" presId="urn:microsoft.com/office/officeart/2005/8/layout/hierarchy2"/>
    <dgm:cxn modelId="{458FA30A-5C96-4273-A66E-7DF037859516}" type="presParOf" srcId="{AA2C5507-58DD-4E8E-AB86-0183EC4F86FF}" destId="{F0339972-78E0-44DF-B515-84008BD8D423}" srcOrd="1" destOrd="0" presId="urn:microsoft.com/office/officeart/2005/8/layout/hierarchy2"/>
    <dgm:cxn modelId="{84B9C0B3-1E44-4759-B961-19669BD950CA}" type="presParOf" srcId="{F0339972-78E0-44DF-B515-84008BD8D423}" destId="{D5ED8B30-3A96-4FD9-A3A4-A0B1B1E9CA1F}" srcOrd="0" destOrd="0" presId="urn:microsoft.com/office/officeart/2005/8/layout/hierarchy2"/>
    <dgm:cxn modelId="{DE269006-A1B0-4B59-B7E0-57B640ADAAF2}" type="presParOf" srcId="{F0339972-78E0-44DF-B515-84008BD8D423}" destId="{61A69346-03CF-4164-A0B9-6906E4F1A4F7}" srcOrd="1" destOrd="0" presId="urn:microsoft.com/office/officeart/2005/8/layout/hierarchy2"/>
    <dgm:cxn modelId="{37052421-E7C3-4E0D-90ED-80386BCF608A}" type="presParOf" srcId="{61A69346-03CF-4164-A0B9-6906E4F1A4F7}" destId="{2DA17F3E-C70C-4C71-8618-2F253CF8E622}" srcOrd="0" destOrd="0" presId="urn:microsoft.com/office/officeart/2005/8/layout/hierarchy2"/>
    <dgm:cxn modelId="{F164E3FF-21C3-4086-942E-3D3668337D19}" type="presParOf" srcId="{2DA17F3E-C70C-4C71-8618-2F253CF8E622}" destId="{59F473E1-D4B4-40F9-8AA6-87CF730BC2C0}" srcOrd="0" destOrd="0" presId="urn:microsoft.com/office/officeart/2005/8/layout/hierarchy2"/>
    <dgm:cxn modelId="{62566313-AF62-4B4C-B202-51B1860C4D16}" type="presParOf" srcId="{61A69346-03CF-4164-A0B9-6906E4F1A4F7}" destId="{B920BD49-5E95-4C8F-BC9D-645A8D5D7C67}" srcOrd="1" destOrd="0" presId="urn:microsoft.com/office/officeart/2005/8/layout/hierarchy2"/>
    <dgm:cxn modelId="{03706589-BD7C-4807-BE49-CA522885E9DA}" type="presParOf" srcId="{B920BD49-5E95-4C8F-BC9D-645A8D5D7C67}" destId="{21C5363F-1654-4AD0-87F5-64940D0CE645}" srcOrd="0" destOrd="0" presId="urn:microsoft.com/office/officeart/2005/8/layout/hierarchy2"/>
    <dgm:cxn modelId="{33894DE0-0CEF-4464-AAD8-73D0B084CB50}" type="presParOf" srcId="{B920BD49-5E95-4C8F-BC9D-645A8D5D7C67}" destId="{E6DB01C9-E9E5-4666-BFDD-59F6697608C2}" srcOrd="1" destOrd="0" presId="urn:microsoft.com/office/officeart/2005/8/layout/hierarchy2"/>
    <dgm:cxn modelId="{127CD0AB-A37A-4345-BCD4-762BCCC18B9B}" type="presParOf" srcId="{61A69346-03CF-4164-A0B9-6906E4F1A4F7}" destId="{BF555D14-312A-438B-A16E-C0C25AEB2482}" srcOrd="2" destOrd="0" presId="urn:microsoft.com/office/officeart/2005/8/layout/hierarchy2"/>
    <dgm:cxn modelId="{8212A3F4-B03C-418B-9E3B-2736FA615D63}" type="presParOf" srcId="{BF555D14-312A-438B-A16E-C0C25AEB2482}" destId="{78D2D988-A8DA-4297-B510-723021B1F6FA}" srcOrd="0" destOrd="0" presId="urn:microsoft.com/office/officeart/2005/8/layout/hierarchy2"/>
    <dgm:cxn modelId="{9EA836B8-14D2-4C2D-BBCA-2C5848401C8E}" type="presParOf" srcId="{61A69346-03CF-4164-A0B9-6906E4F1A4F7}" destId="{5FD695FE-3F06-4FAF-B1BE-8B9144E3CF8A}" srcOrd="3" destOrd="0" presId="urn:microsoft.com/office/officeart/2005/8/layout/hierarchy2"/>
    <dgm:cxn modelId="{B508C9C1-9F7D-4D08-BDF8-F35C23781DA5}" type="presParOf" srcId="{5FD695FE-3F06-4FAF-B1BE-8B9144E3CF8A}" destId="{B6253985-2B98-4033-AE76-A64CBCB43612}" srcOrd="0" destOrd="0" presId="urn:microsoft.com/office/officeart/2005/8/layout/hierarchy2"/>
    <dgm:cxn modelId="{6BE09155-63BE-4D7C-B080-671DE951A4ED}" type="presParOf" srcId="{5FD695FE-3F06-4FAF-B1BE-8B9144E3CF8A}" destId="{D16C1F74-DFF3-4CCA-A343-61A186DE959E}" srcOrd="1" destOrd="0" presId="urn:microsoft.com/office/officeart/2005/8/layout/hierarchy2"/>
    <dgm:cxn modelId="{0970EB18-C3BE-4A2D-8318-47B33AE5237A}" type="presParOf" srcId="{AA2C5507-58DD-4E8E-AB86-0183EC4F86FF}" destId="{7E717E5D-D403-424D-8764-273483AF5B94}" srcOrd="2" destOrd="0" presId="urn:microsoft.com/office/officeart/2005/8/layout/hierarchy2"/>
    <dgm:cxn modelId="{6D8698F0-A62B-4D63-91F6-55D9361E5C74}" type="presParOf" srcId="{7E717E5D-D403-424D-8764-273483AF5B94}" destId="{996DA7B4-4786-4CAB-AA84-FB886BD059EE}" srcOrd="0" destOrd="0" presId="urn:microsoft.com/office/officeart/2005/8/layout/hierarchy2"/>
    <dgm:cxn modelId="{18FEA768-9285-440A-8F1A-95F9C6CCFAA0}" type="presParOf" srcId="{AA2C5507-58DD-4E8E-AB86-0183EC4F86FF}" destId="{A021DD99-0140-4267-B590-32EA4D6078A3}" srcOrd="3" destOrd="0" presId="urn:microsoft.com/office/officeart/2005/8/layout/hierarchy2"/>
    <dgm:cxn modelId="{CA9BFECC-837F-44F3-8C0C-B273CEBAC185}" type="presParOf" srcId="{A021DD99-0140-4267-B590-32EA4D6078A3}" destId="{37797742-12E7-4B87-A299-8FC909EA8822}" srcOrd="0" destOrd="0" presId="urn:microsoft.com/office/officeart/2005/8/layout/hierarchy2"/>
    <dgm:cxn modelId="{A74B2A2B-16D2-4D8D-B4BD-F407CF37422A}" type="presParOf" srcId="{A021DD99-0140-4267-B590-32EA4D6078A3}" destId="{97B7F8E4-D0EC-4E48-AA5B-BF0627120369}" srcOrd="1" destOrd="0" presId="urn:microsoft.com/office/officeart/2005/8/layout/hierarchy2"/>
    <dgm:cxn modelId="{F1A32A7C-F4F5-4BCA-8276-3A66E3D726B3}" type="presParOf" srcId="{97B7F8E4-D0EC-4E48-AA5B-BF0627120369}" destId="{0D18CA52-3590-4AEC-9CEE-9A8C6259AECC}" srcOrd="0" destOrd="0" presId="urn:microsoft.com/office/officeart/2005/8/layout/hierarchy2"/>
    <dgm:cxn modelId="{17A14AC5-28C4-44CD-BFB1-132EC1F939C4}" type="presParOf" srcId="{0D18CA52-3590-4AEC-9CEE-9A8C6259AECC}" destId="{E7C26A58-4E1C-4EFE-BC47-613FCE3E94DE}" srcOrd="0" destOrd="0" presId="urn:microsoft.com/office/officeart/2005/8/layout/hierarchy2"/>
    <dgm:cxn modelId="{6C74ACEB-9857-4ECC-B9E1-D2EA753379F0}" type="presParOf" srcId="{97B7F8E4-D0EC-4E48-AA5B-BF0627120369}" destId="{4C4B4661-E258-4BDC-AE94-316F94B6F0C3}" srcOrd="1" destOrd="0" presId="urn:microsoft.com/office/officeart/2005/8/layout/hierarchy2"/>
    <dgm:cxn modelId="{DCBF344C-6E2D-4154-B7C0-EF609C10D7E4}" type="presParOf" srcId="{4C4B4661-E258-4BDC-AE94-316F94B6F0C3}" destId="{0297E453-CC93-40E6-A8DB-626EB0AAED10}" srcOrd="0" destOrd="0" presId="urn:microsoft.com/office/officeart/2005/8/layout/hierarchy2"/>
    <dgm:cxn modelId="{15FC4722-E5D7-4F6B-9B56-E7AFC87B2BC0}" type="presParOf" srcId="{4C4B4661-E258-4BDC-AE94-316F94B6F0C3}" destId="{4C99D829-0DF5-492F-A717-BDC72CBF8031}" srcOrd="1" destOrd="0" presId="urn:microsoft.com/office/officeart/2005/8/layout/hierarchy2"/>
    <dgm:cxn modelId="{BFB75FF4-90CB-4B8B-AB39-F93B5DE59B6D}" type="presParOf" srcId="{97B7F8E4-D0EC-4E48-AA5B-BF0627120369}" destId="{9E65C78B-E6A4-4169-B8FE-8F8416C34443}" srcOrd="2" destOrd="0" presId="urn:microsoft.com/office/officeart/2005/8/layout/hierarchy2"/>
    <dgm:cxn modelId="{6A7C09A0-4233-40D9-8F08-F6C0E43F9CB7}" type="presParOf" srcId="{9E65C78B-E6A4-4169-B8FE-8F8416C34443}" destId="{54168EEF-5D22-4301-9834-2D739359BF90}" srcOrd="0" destOrd="0" presId="urn:microsoft.com/office/officeart/2005/8/layout/hierarchy2"/>
    <dgm:cxn modelId="{422187B8-7F87-429F-9DF6-AE968C502032}" type="presParOf" srcId="{97B7F8E4-D0EC-4E48-AA5B-BF0627120369}" destId="{2F710121-FD2B-42E6-A524-F04ED380897E}" srcOrd="3" destOrd="0" presId="urn:microsoft.com/office/officeart/2005/8/layout/hierarchy2"/>
    <dgm:cxn modelId="{F6194AA2-9C48-487C-BAE8-A04CCB85CD01}" type="presParOf" srcId="{2F710121-FD2B-42E6-A524-F04ED380897E}" destId="{9B17752E-A5BA-40F8-9E88-C0A6D294830C}" srcOrd="0" destOrd="0" presId="urn:microsoft.com/office/officeart/2005/8/layout/hierarchy2"/>
    <dgm:cxn modelId="{A555BE56-B986-45B7-A7C2-0897852F168A}" type="presParOf" srcId="{2F710121-FD2B-42E6-A524-F04ED380897E}" destId="{E5203F17-18FB-4E0D-A85F-B1544C304B5E}" srcOrd="1" destOrd="0" presId="urn:microsoft.com/office/officeart/2005/8/layout/hierarchy2"/>
    <dgm:cxn modelId="{00A144E1-823C-47D5-B602-6E445DEA7036}" type="presParOf" srcId="{AA2C5507-58DD-4E8E-AB86-0183EC4F86FF}" destId="{F263B400-389C-4426-A336-4F20F1C6CE55}" srcOrd="4" destOrd="0" presId="urn:microsoft.com/office/officeart/2005/8/layout/hierarchy2"/>
    <dgm:cxn modelId="{F86301DA-76BD-4FB0-8713-10468C234AF4}" type="presParOf" srcId="{F263B400-389C-4426-A336-4F20F1C6CE55}" destId="{2D6C2002-E5A9-45EC-8EB4-2B0EEF31F5C6}" srcOrd="0" destOrd="0" presId="urn:microsoft.com/office/officeart/2005/8/layout/hierarchy2"/>
    <dgm:cxn modelId="{A9D5C8C2-12D7-4696-BBC4-2E6F016F6197}" type="presParOf" srcId="{AA2C5507-58DD-4E8E-AB86-0183EC4F86FF}" destId="{ED92CE13-91D5-41FA-BFF9-F1F6AE67C7F2}" srcOrd="5" destOrd="0" presId="urn:microsoft.com/office/officeart/2005/8/layout/hierarchy2"/>
    <dgm:cxn modelId="{55FF83B2-6DB8-4A7E-9431-9DE07D985D1A}" type="presParOf" srcId="{ED92CE13-91D5-41FA-BFF9-F1F6AE67C7F2}" destId="{0964CE96-5530-4DC4-8395-FE1ACF69D9EA}" srcOrd="0" destOrd="0" presId="urn:microsoft.com/office/officeart/2005/8/layout/hierarchy2"/>
    <dgm:cxn modelId="{779CDEAE-C725-4F0C-B578-757F0EC3B70C}" type="presParOf" srcId="{ED92CE13-91D5-41FA-BFF9-F1F6AE67C7F2}" destId="{067FCFA2-5EF1-41FD-BBDB-F80D78AD8B88}" srcOrd="1" destOrd="0" presId="urn:microsoft.com/office/officeart/2005/8/layout/hierarchy2"/>
    <dgm:cxn modelId="{F22C982E-6C16-48FF-BE2E-1C85A0C5C360}" type="presParOf" srcId="{AA2C5507-58DD-4E8E-AB86-0183EC4F86FF}" destId="{982B82F8-B46D-4837-85F2-00EAB3761906}" srcOrd="6" destOrd="0" presId="urn:microsoft.com/office/officeart/2005/8/layout/hierarchy2"/>
    <dgm:cxn modelId="{F8FF709F-CB89-45FC-9AC0-EB0BA24AE0F0}" type="presParOf" srcId="{982B82F8-B46D-4837-85F2-00EAB3761906}" destId="{32666B1B-4546-4B93-A87E-8BF3049C30A2}" srcOrd="0" destOrd="0" presId="urn:microsoft.com/office/officeart/2005/8/layout/hierarchy2"/>
    <dgm:cxn modelId="{256638A3-A70B-4DF1-9DE3-D3268F63D4CA}" type="presParOf" srcId="{AA2C5507-58DD-4E8E-AB86-0183EC4F86FF}" destId="{28313639-20FE-4120-BB53-D27FF4AD1103}" srcOrd="7" destOrd="0" presId="urn:microsoft.com/office/officeart/2005/8/layout/hierarchy2"/>
    <dgm:cxn modelId="{79B4F85F-8D2E-4FCA-B15B-835B33541D0A}" type="presParOf" srcId="{28313639-20FE-4120-BB53-D27FF4AD1103}" destId="{73468DAC-C5D7-472D-90E1-9205D61DDEC1}" srcOrd="0" destOrd="0" presId="urn:microsoft.com/office/officeart/2005/8/layout/hierarchy2"/>
    <dgm:cxn modelId="{42CFB63E-96D5-4FCF-A562-6C795846CDFE}" type="presParOf" srcId="{28313639-20FE-4120-BB53-D27FF4AD1103}" destId="{4C0E077D-54F6-472E-9499-A7FF83EB63F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9C1AB-AD05-4459-9ACB-3ABAA126E80A}" type="doc">
      <dgm:prSet loTypeId="urn:microsoft.com/office/officeart/2005/8/layout/orgChart1" loCatId="hierarchy" qsTypeId="urn:microsoft.com/office/officeart/2005/8/quickstyle/simple4" qsCatId="simple" csTypeId="urn:microsoft.com/office/officeart/2005/8/colors/colorful5" csCatId="colorful" phldr="1"/>
      <dgm:spPr/>
    </dgm:pt>
    <dgm:pt modelId="{A0CD9869-1BAA-4B63-BBCE-8A73D5115395}">
      <dgm:prSet custT="1"/>
      <dgm:spPr/>
      <dgm:t>
        <a:bodyPr/>
        <a:lstStyle/>
        <a:p>
          <a:pPr marR="0" rtl="0"/>
          <a:r>
            <a:rPr lang="pt-BR" sz="1200" b="1" baseline="0">
              <a:latin typeface="Calibri"/>
            </a:rPr>
            <a:t>TRÍADE NEOLIBERAL</a:t>
          </a:r>
          <a:endParaRPr lang="pt-BR" sz="1200" b="1"/>
        </a:p>
      </dgm:t>
    </dgm:pt>
    <dgm:pt modelId="{99897D60-FD26-4A66-BD92-58BE65145E5B}" type="parTrans" cxnId="{52B7DB29-33BA-4262-950F-CAB89D04D10D}">
      <dgm:prSet/>
      <dgm:spPr/>
      <dgm:t>
        <a:bodyPr/>
        <a:lstStyle/>
        <a:p>
          <a:endParaRPr lang="pt-BR" sz="1200" b="1"/>
        </a:p>
      </dgm:t>
    </dgm:pt>
    <dgm:pt modelId="{21DD928F-3E2E-449A-9FE6-D7BED260E046}" type="sibTrans" cxnId="{52B7DB29-33BA-4262-950F-CAB89D04D10D}">
      <dgm:prSet/>
      <dgm:spPr/>
      <dgm:t>
        <a:bodyPr/>
        <a:lstStyle/>
        <a:p>
          <a:endParaRPr lang="pt-BR" sz="1200" b="1"/>
        </a:p>
      </dgm:t>
    </dgm:pt>
    <dgm:pt modelId="{E4E0F83A-694F-4DCF-9C8D-1116667CC875}">
      <dgm:prSet custT="1"/>
      <dgm:spPr/>
      <dgm:t>
        <a:bodyPr/>
        <a:lstStyle/>
        <a:p>
          <a:pPr marR="0" rtl="0"/>
          <a:r>
            <a:rPr lang="pt-BR" sz="1800" b="1" baseline="0">
              <a:latin typeface="Calibri"/>
            </a:rPr>
            <a:t>Globalização </a:t>
          </a:r>
          <a:endParaRPr lang="pt-BR" sz="1800" b="1"/>
        </a:p>
      </dgm:t>
    </dgm:pt>
    <dgm:pt modelId="{41C3C5DD-92E2-49EC-8B09-AFC0EC04D3E1}" type="parTrans" cxnId="{56F1A45E-B1CE-4703-AC6F-24DB17145F54}">
      <dgm:prSet/>
      <dgm:spPr/>
      <dgm:t>
        <a:bodyPr/>
        <a:lstStyle/>
        <a:p>
          <a:endParaRPr lang="pt-BR" sz="1200" b="1"/>
        </a:p>
      </dgm:t>
    </dgm:pt>
    <dgm:pt modelId="{B9305FC0-55EF-4FC9-AAF9-07C7459C190C}" type="sibTrans" cxnId="{56F1A45E-B1CE-4703-AC6F-24DB17145F54}">
      <dgm:prSet/>
      <dgm:spPr/>
      <dgm:t>
        <a:bodyPr/>
        <a:lstStyle/>
        <a:p>
          <a:endParaRPr lang="pt-BR" sz="1200" b="1"/>
        </a:p>
      </dgm:t>
    </dgm:pt>
    <dgm:pt modelId="{B3BAB280-A857-4957-89B3-1E7C28B8FDCA}">
      <dgm:prSet custT="1"/>
      <dgm:spPr/>
      <dgm:t>
        <a:bodyPr/>
        <a:lstStyle/>
        <a:p>
          <a:pPr marR="0" rtl="0"/>
          <a:r>
            <a:rPr lang="pt-BR" sz="1800" b="1" baseline="0">
              <a:latin typeface="Calibri"/>
            </a:rPr>
            <a:t>Reestruturação Produtiva</a:t>
          </a:r>
          <a:endParaRPr lang="pt-BR" sz="1800" b="1"/>
        </a:p>
      </dgm:t>
    </dgm:pt>
    <dgm:pt modelId="{DB3DE62F-A40F-4AC8-8423-F1C7763E489A}" type="parTrans" cxnId="{85FF8AE9-0018-48B7-B7FF-C0268C7121D5}">
      <dgm:prSet/>
      <dgm:spPr/>
      <dgm:t>
        <a:bodyPr/>
        <a:lstStyle/>
        <a:p>
          <a:endParaRPr lang="pt-BR" sz="1200" b="1"/>
        </a:p>
      </dgm:t>
    </dgm:pt>
    <dgm:pt modelId="{D9EBA055-378F-4D21-A044-839EB65A7DAA}" type="sibTrans" cxnId="{85FF8AE9-0018-48B7-B7FF-C0268C7121D5}">
      <dgm:prSet/>
      <dgm:spPr/>
      <dgm:t>
        <a:bodyPr/>
        <a:lstStyle/>
        <a:p>
          <a:endParaRPr lang="pt-BR" sz="1200" b="1"/>
        </a:p>
      </dgm:t>
    </dgm:pt>
    <dgm:pt modelId="{FFE08554-D020-42AA-8C7B-F213F1DEDA28}">
      <dgm:prSet custT="1"/>
      <dgm:spPr/>
      <dgm:t>
        <a:bodyPr/>
        <a:lstStyle/>
        <a:p>
          <a:pPr marR="0" rtl="0"/>
          <a:r>
            <a:rPr lang="pt-BR" sz="1800" b="1" baseline="0" dirty="0">
              <a:latin typeface="Calibri"/>
            </a:rPr>
            <a:t>Reforma do Estado</a:t>
          </a:r>
          <a:endParaRPr lang="pt-BR" sz="1800" b="1" dirty="0"/>
        </a:p>
      </dgm:t>
    </dgm:pt>
    <dgm:pt modelId="{10637C1E-CF86-44AB-A845-996B9737FF5C}" type="parTrans" cxnId="{698DDFA0-2478-4398-B29F-F80D1D86DE62}">
      <dgm:prSet/>
      <dgm:spPr/>
      <dgm:t>
        <a:bodyPr/>
        <a:lstStyle/>
        <a:p>
          <a:endParaRPr lang="pt-BR" sz="1200" b="1"/>
        </a:p>
      </dgm:t>
    </dgm:pt>
    <dgm:pt modelId="{29E79975-8F07-49DD-826D-D2F4A57D656F}" type="sibTrans" cxnId="{698DDFA0-2478-4398-B29F-F80D1D86DE62}">
      <dgm:prSet/>
      <dgm:spPr/>
      <dgm:t>
        <a:bodyPr/>
        <a:lstStyle/>
        <a:p>
          <a:endParaRPr lang="pt-BR" sz="1200" b="1"/>
        </a:p>
      </dgm:t>
    </dgm:pt>
    <dgm:pt modelId="{C8284DF2-5FEE-4B0E-BCA7-EDD074B6511F}">
      <dgm:prSet custT="1"/>
      <dgm:spPr/>
      <dgm:t>
        <a:bodyPr/>
        <a:lstStyle/>
        <a:p>
          <a:pPr marR="0" rtl="0"/>
          <a:r>
            <a:rPr lang="pt-BR" sz="1800" b="1" baseline="0">
              <a:latin typeface="Calibri"/>
            </a:rPr>
            <a:t>Privatização</a:t>
          </a:r>
          <a:endParaRPr lang="pt-BR" sz="1800" b="1"/>
        </a:p>
      </dgm:t>
    </dgm:pt>
    <dgm:pt modelId="{AA80512B-ADB4-4041-A4EC-FC5D6FD1DF40}" type="parTrans" cxnId="{CBA8FED4-7F4E-4ADA-9CC6-AF9987ED581C}">
      <dgm:prSet/>
      <dgm:spPr/>
      <dgm:t>
        <a:bodyPr/>
        <a:lstStyle/>
        <a:p>
          <a:endParaRPr lang="pt-BR" sz="1200" b="1"/>
        </a:p>
      </dgm:t>
    </dgm:pt>
    <dgm:pt modelId="{CF80CAF3-8083-486E-B624-BAD6B2C89ABD}" type="sibTrans" cxnId="{CBA8FED4-7F4E-4ADA-9CC6-AF9987ED581C}">
      <dgm:prSet/>
      <dgm:spPr/>
      <dgm:t>
        <a:bodyPr/>
        <a:lstStyle/>
        <a:p>
          <a:endParaRPr lang="pt-BR" sz="1200" b="1"/>
        </a:p>
      </dgm:t>
    </dgm:pt>
    <dgm:pt modelId="{A95C81D7-0DFD-47EE-B66C-B213948A3CAE}">
      <dgm:prSet custT="1"/>
      <dgm:spPr/>
      <dgm:t>
        <a:bodyPr/>
        <a:lstStyle/>
        <a:p>
          <a:pPr marR="0" rtl="0"/>
          <a:r>
            <a:rPr lang="pt-BR" sz="1800" b="1" baseline="0">
              <a:latin typeface="Calibri"/>
            </a:rPr>
            <a:t>Focalização/seletividade</a:t>
          </a:r>
          <a:endParaRPr lang="pt-BR" sz="1800" b="1"/>
        </a:p>
      </dgm:t>
    </dgm:pt>
    <dgm:pt modelId="{E4F26929-170E-4B00-85CA-647A06732D6E}" type="parTrans" cxnId="{AAE0A659-92F1-480D-83EF-8E206CB30651}">
      <dgm:prSet/>
      <dgm:spPr/>
      <dgm:t>
        <a:bodyPr/>
        <a:lstStyle/>
        <a:p>
          <a:endParaRPr lang="pt-BR" sz="1200" b="1"/>
        </a:p>
      </dgm:t>
    </dgm:pt>
    <dgm:pt modelId="{9D90C7CD-0235-4C0A-B6EC-2AA9C8857315}" type="sibTrans" cxnId="{AAE0A659-92F1-480D-83EF-8E206CB30651}">
      <dgm:prSet/>
      <dgm:spPr/>
      <dgm:t>
        <a:bodyPr/>
        <a:lstStyle/>
        <a:p>
          <a:endParaRPr lang="pt-BR" sz="1200" b="1"/>
        </a:p>
      </dgm:t>
    </dgm:pt>
    <dgm:pt modelId="{E52EFA60-40B5-4174-A78C-98D3D20DBA9F}">
      <dgm:prSet custT="1"/>
      <dgm:spPr/>
      <dgm:t>
        <a:bodyPr/>
        <a:lstStyle/>
        <a:p>
          <a:pPr marR="0" rtl="0"/>
          <a:r>
            <a:rPr lang="pt-BR" sz="1800" b="1" baseline="0" dirty="0">
              <a:latin typeface="Calibri"/>
            </a:rPr>
            <a:t>Descentralização dos serviços  - sem descentralizar recursos</a:t>
          </a:r>
          <a:endParaRPr lang="pt-BR" sz="1800" b="1" dirty="0"/>
        </a:p>
      </dgm:t>
    </dgm:pt>
    <dgm:pt modelId="{F54712E9-24A8-497E-BC0F-A77C2E2CF844}" type="parTrans" cxnId="{5FA3A533-153D-401B-B8A8-C2007C7AAA26}">
      <dgm:prSet/>
      <dgm:spPr/>
      <dgm:t>
        <a:bodyPr/>
        <a:lstStyle/>
        <a:p>
          <a:endParaRPr lang="pt-BR" sz="1200" b="1"/>
        </a:p>
      </dgm:t>
    </dgm:pt>
    <dgm:pt modelId="{7A88A619-8902-45F1-873A-C987E80159B0}" type="sibTrans" cxnId="{5FA3A533-153D-401B-B8A8-C2007C7AAA26}">
      <dgm:prSet/>
      <dgm:spPr/>
      <dgm:t>
        <a:bodyPr/>
        <a:lstStyle/>
        <a:p>
          <a:endParaRPr lang="pt-BR" sz="1200" b="1"/>
        </a:p>
      </dgm:t>
    </dgm:pt>
    <dgm:pt modelId="{9192EB60-E4D6-4831-AFE4-656347692A90}" type="pres">
      <dgm:prSet presAssocID="{9FC9C1AB-AD05-4459-9ACB-3ABAA126E80A}" presName="hierChild1" presStyleCnt="0">
        <dgm:presLayoutVars>
          <dgm:orgChart val="1"/>
          <dgm:chPref val="1"/>
          <dgm:dir/>
          <dgm:animOne val="branch"/>
          <dgm:animLvl val="lvl"/>
          <dgm:resizeHandles/>
        </dgm:presLayoutVars>
      </dgm:prSet>
      <dgm:spPr/>
    </dgm:pt>
    <dgm:pt modelId="{55CEA054-4E8B-4E62-8E28-FF15E28B2C32}" type="pres">
      <dgm:prSet presAssocID="{A0CD9869-1BAA-4B63-BBCE-8A73D5115395}" presName="hierRoot1" presStyleCnt="0">
        <dgm:presLayoutVars>
          <dgm:hierBranch val="init"/>
        </dgm:presLayoutVars>
      </dgm:prSet>
      <dgm:spPr/>
    </dgm:pt>
    <dgm:pt modelId="{7E4C8D95-5689-4EFE-9E22-A056FD5954BA}" type="pres">
      <dgm:prSet presAssocID="{A0CD9869-1BAA-4B63-BBCE-8A73D5115395}" presName="rootComposite1" presStyleCnt="0"/>
      <dgm:spPr/>
    </dgm:pt>
    <dgm:pt modelId="{5441CA2C-1C96-4C0F-A465-F082C1DBEED3}" type="pres">
      <dgm:prSet presAssocID="{A0CD9869-1BAA-4B63-BBCE-8A73D5115395}" presName="rootText1" presStyleLbl="node0" presStyleIdx="0" presStyleCnt="1">
        <dgm:presLayoutVars>
          <dgm:chPref val="3"/>
        </dgm:presLayoutVars>
      </dgm:prSet>
      <dgm:spPr/>
    </dgm:pt>
    <dgm:pt modelId="{0DB08280-9C85-4612-88B8-1018D8F6113C}" type="pres">
      <dgm:prSet presAssocID="{A0CD9869-1BAA-4B63-BBCE-8A73D5115395}" presName="rootConnector1" presStyleLbl="node1" presStyleIdx="0" presStyleCnt="0"/>
      <dgm:spPr/>
    </dgm:pt>
    <dgm:pt modelId="{8ED88232-381E-4FE7-AA2F-4FC2A74E748E}" type="pres">
      <dgm:prSet presAssocID="{A0CD9869-1BAA-4B63-BBCE-8A73D5115395}" presName="hierChild2" presStyleCnt="0"/>
      <dgm:spPr/>
    </dgm:pt>
    <dgm:pt modelId="{3477113F-9673-499C-BAF0-5F9375A58903}" type="pres">
      <dgm:prSet presAssocID="{41C3C5DD-92E2-49EC-8B09-AFC0EC04D3E1}" presName="Name37" presStyleLbl="parChTrans1D2" presStyleIdx="0" presStyleCnt="3"/>
      <dgm:spPr/>
    </dgm:pt>
    <dgm:pt modelId="{73BDE8DC-1CF2-4DC6-A492-02AE518D89FD}" type="pres">
      <dgm:prSet presAssocID="{E4E0F83A-694F-4DCF-9C8D-1116667CC875}" presName="hierRoot2" presStyleCnt="0">
        <dgm:presLayoutVars>
          <dgm:hierBranch val="init"/>
        </dgm:presLayoutVars>
      </dgm:prSet>
      <dgm:spPr/>
    </dgm:pt>
    <dgm:pt modelId="{3C93D58B-2EA1-4407-92F2-0CB21AE4CEE0}" type="pres">
      <dgm:prSet presAssocID="{E4E0F83A-694F-4DCF-9C8D-1116667CC875}" presName="rootComposite" presStyleCnt="0"/>
      <dgm:spPr/>
    </dgm:pt>
    <dgm:pt modelId="{802271E1-51D5-419F-86B7-8D5C10C3AD98}" type="pres">
      <dgm:prSet presAssocID="{E4E0F83A-694F-4DCF-9C8D-1116667CC875}" presName="rootText" presStyleLbl="node2" presStyleIdx="0" presStyleCnt="3">
        <dgm:presLayoutVars>
          <dgm:chPref val="3"/>
        </dgm:presLayoutVars>
      </dgm:prSet>
      <dgm:spPr/>
    </dgm:pt>
    <dgm:pt modelId="{FC0E1822-5796-4397-A8FA-AA131641E029}" type="pres">
      <dgm:prSet presAssocID="{E4E0F83A-694F-4DCF-9C8D-1116667CC875}" presName="rootConnector" presStyleLbl="node2" presStyleIdx="0" presStyleCnt="3"/>
      <dgm:spPr/>
    </dgm:pt>
    <dgm:pt modelId="{75DC04A1-4F9F-455A-9FF3-EE4B36D3B9F7}" type="pres">
      <dgm:prSet presAssocID="{E4E0F83A-694F-4DCF-9C8D-1116667CC875}" presName="hierChild4" presStyleCnt="0"/>
      <dgm:spPr/>
    </dgm:pt>
    <dgm:pt modelId="{7AE88B27-A254-4E01-95C9-14C92C57E3B2}" type="pres">
      <dgm:prSet presAssocID="{E4E0F83A-694F-4DCF-9C8D-1116667CC875}" presName="hierChild5" presStyleCnt="0"/>
      <dgm:spPr/>
    </dgm:pt>
    <dgm:pt modelId="{35604613-FA48-488F-ABAC-AE7727BF4F6C}" type="pres">
      <dgm:prSet presAssocID="{DB3DE62F-A40F-4AC8-8423-F1C7763E489A}" presName="Name37" presStyleLbl="parChTrans1D2" presStyleIdx="1" presStyleCnt="3"/>
      <dgm:spPr/>
    </dgm:pt>
    <dgm:pt modelId="{BE9A6F07-F72F-4641-A834-57A756DDEA27}" type="pres">
      <dgm:prSet presAssocID="{B3BAB280-A857-4957-89B3-1E7C28B8FDCA}" presName="hierRoot2" presStyleCnt="0">
        <dgm:presLayoutVars>
          <dgm:hierBranch val="init"/>
        </dgm:presLayoutVars>
      </dgm:prSet>
      <dgm:spPr/>
    </dgm:pt>
    <dgm:pt modelId="{30F7453A-B5E9-4DD3-9097-5808DAFCD4AF}" type="pres">
      <dgm:prSet presAssocID="{B3BAB280-A857-4957-89B3-1E7C28B8FDCA}" presName="rootComposite" presStyleCnt="0"/>
      <dgm:spPr/>
    </dgm:pt>
    <dgm:pt modelId="{DA2ABE0B-590D-46B9-AD99-F4F8713D6C47}" type="pres">
      <dgm:prSet presAssocID="{B3BAB280-A857-4957-89B3-1E7C28B8FDCA}" presName="rootText" presStyleLbl="node2" presStyleIdx="1" presStyleCnt="3" custScaleX="117871">
        <dgm:presLayoutVars>
          <dgm:chPref val="3"/>
        </dgm:presLayoutVars>
      </dgm:prSet>
      <dgm:spPr/>
    </dgm:pt>
    <dgm:pt modelId="{54F8CC0A-F3E8-4708-BA3B-E7382D6C8CAF}" type="pres">
      <dgm:prSet presAssocID="{B3BAB280-A857-4957-89B3-1E7C28B8FDCA}" presName="rootConnector" presStyleLbl="node2" presStyleIdx="1" presStyleCnt="3"/>
      <dgm:spPr/>
    </dgm:pt>
    <dgm:pt modelId="{22C38BE4-76AC-4771-8004-D4CBA081591C}" type="pres">
      <dgm:prSet presAssocID="{B3BAB280-A857-4957-89B3-1E7C28B8FDCA}" presName="hierChild4" presStyleCnt="0"/>
      <dgm:spPr/>
    </dgm:pt>
    <dgm:pt modelId="{E3437AF2-4D8C-49AF-A40B-90703A24A393}" type="pres">
      <dgm:prSet presAssocID="{B3BAB280-A857-4957-89B3-1E7C28B8FDCA}" presName="hierChild5" presStyleCnt="0"/>
      <dgm:spPr/>
    </dgm:pt>
    <dgm:pt modelId="{5BCB9A36-2B3E-4CCD-9BB8-1813EF2EFFE0}" type="pres">
      <dgm:prSet presAssocID="{10637C1E-CF86-44AB-A845-996B9737FF5C}" presName="Name37" presStyleLbl="parChTrans1D2" presStyleIdx="2" presStyleCnt="3"/>
      <dgm:spPr/>
    </dgm:pt>
    <dgm:pt modelId="{BA830D3D-26A2-427D-9F8C-BA11127BA14A}" type="pres">
      <dgm:prSet presAssocID="{FFE08554-D020-42AA-8C7B-F213F1DEDA28}" presName="hierRoot2" presStyleCnt="0">
        <dgm:presLayoutVars>
          <dgm:hierBranch val="init"/>
        </dgm:presLayoutVars>
      </dgm:prSet>
      <dgm:spPr/>
    </dgm:pt>
    <dgm:pt modelId="{35BC19EC-43D2-4922-AECD-B525F2FAA242}" type="pres">
      <dgm:prSet presAssocID="{FFE08554-D020-42AA-8C7B-F213F1DEDA28}" presName="rootComposite" presStyleCnt="0"/>
      <dgm:spPr/>
    </dgm:pt>
    <dgm:pt modelId="{F5BF22A3-3047-41DA-9ECB-5FD3CB98CD38}" type="pres">
      <dgm:prSet presAssocID="{FFE08554-D020-42AA-8C7B-F213F1DEDA28}" presName="rootText" presStyleLbl="node2" presStyleIdx="2" presStyleCnt="3">
        <dgm:presLayoutVars>
          <dgm:chPref val="3"/>
        </dgm:presLayoutVars>
      </dgm:prSet>
      <dgm:spPr/>
    </dgm:pt>
    <dgm:pt modelId="{931D1A17-33F8-4161-8CE7-29FE0B1787E8}" type="pres">
      <dgm:prSet presAssocID="{FFE08554-D020-42AA-8C7B-F213F1DEDA28}" presName="rootConnector" presStyleLbl="node2" presStyleIdx="2" presStyleCnt="3"/>
      <dgm:spPr/>
    </dgm:pt>
    <dgm:pt modelId="{221FBA7F-F8E2-4E06-9735-C4AB81AE9D16}" type="pres">
      <dgm:prSet presAssocID="{FFE08554-D020-42AA-8C7B-F213F1DEDA28}" presName="hierChild4" presStyleCnt="0"/>
      <dgm:spPr/>
    </dgm:pt>
    <dgm:pt modelId="{19D87E4B-8EC3-4A74-9E58-7B132F836A06}" type="pres">
      <dgm:prSet presAssocID="{AA80512B-ADB4-4041-A4EC-FC5D6FD1DF40}" presName="Name37" presStyleLbl="parChTrans1D3" presStyleIdx="0" presStyleCnt="3"/>
      <dgm:spPr/>
    </dgm:pt>
    <dgm:pt modelId="{1F266144-1267-4FE0-8305-C11E0897A656}" type="pres">
      <dgm:prSet presAssocID="{C8284DF2-5FEE-4B0E-BCA7-EDD074B6511F}" presName="hierRoot2" presStyleCnt="0">
        <dgm:presLayoutVars>
          <dgm:hierBranch val="init"/>
        </dgm:presLayoutVars>
      </dgm:prSet>
      <dgm:spPr/>
    </dgm:pt>
    <dgm:pt modelId="{986CBC74-7318-4BEB-BD55-95534F3B2653}" type="pres">
      <dgm:prSet presAssocID="{C8284DF2-5FEE-4B0E-BCA7-EDD074B6511F}" presName="rootComposite" presStyleCnt="0"/>
      <dgm:spPr/>
    </dgm:pt>
    <dgm:pt modelId="{740A487D-D5B1-485A-958E-834D762C8059}" type="pres">
      <dgm:prSet presAssocID="{C8284DF2-5FEE-4B0E-BCA7-EDD074B6511F}" presName="rootText" presStyleLbl="node3" presStyleIdx="0" presStyleCnt="3" custLinFactNeighborY="8813">
        <dgm:presLayoutVars>
          <dgm:chPref val="3"/>
        </dgm:presLayoutVars>
      </dgm:prSet>
      <dgm:spPr/>
    </dgm:pt>
    <dgm:pt modelId="{4C50484F-72A1-4360-A6A4-0A609A3E61F0}" type="pres">
      <dgm:prSet presAssocID="{C8284DF2-5FEE-4B0E-BCA7-EDD074B6511F}" presName="rootConnector" presStyleLbl="node3" presStyleIdx="0" presStyleCnt="3"/>
      <dgm:spPr/>
    </dgm:pt>
    <dgm:pt modelId="{AF4F384A-4A29-45FB-9200-63DFF2777A3F}" type="pres">
      <dgm:prSet presAssocID="{C8284DF2-5FEE-4B0E-BCA7-EDD074B6511F}" presName="hierChild4" presStyleCnt="0"/>
      <dgm:spPr/>
    </dgm:pt>
    <dgm:pt modelId="{6F425057-E30F-4A86-9ECA-94F401044B4A}" type="pres">
      <dgm:prSet presAssocID="{C8284DF2-5FEE-4B0E-BCA7-EDD074B6511F}" presName="hierChild5" presStyleCnt="0"/>
      <dgm:spPr/>
    </dgm:pt>
    <dgm:pt modelId="{57D08BEA-D44F-4217-80C6-16E3E7EB1203}" type="pres">
      <dgm:prSet presAssocID="{E4F26929-170E-4B00-85CA-647A06732D6E}" presName="Name37" presStyleLbl="parChTrans1D3" presStyleIdx="1" presStyleCnt="3"/>
      <dgm:spPr/>
    </dgm:pt>
    <dgm:pt modelId="{EDD1F59E-C8F3-4775-B4A8-2EB04D8AA25B}" type="pres">
      <dgm:prSet presAssocID="{A95C81D7-0DFD-47EE-B66C-B213948A3CAE}" presName="hierRoot2" presStyleCnt="0">
        <dgm:presLayoutVars>
          <dgm:hierBranch val="init"/>
        </dgm:presLayoutVars>
      </dgm:prSet>
      <dgm:spPr/>
    </dgm:pt>
    <dgm:pt modelId="{9EE64C47-0B60-4572-B897-EBD3517D7102}" type="pres">
      <dgm:prSet presAssocID="{A95C81D7-0DFD-47EE-B66C-B213948A3CAE}" presName="rootComposite" presStyleCnt="0"/>
      <dgm:spPr/>
    </dgm:pt>
    <dgm:pt modelId="{AB866243-2147-4EB9-B77B-C4A91DFF3502}" type="pres">
      <dgm:prSet presAssocID="{A95C81D7-0DFD-47EE-B66C-B213948A3CAE}" presName="rootText" presStyleLbl="node3" presStyleIdx="1" presStyleCnt="3" custScaleX="205596">
        <dgm:presLayoutVars>
          <dgm:chPref val="3"/>
        </dgm:presLayoutVars>
      </dgm:prSet>
      <dgm:spPr/>
    </dgm:pt>
    <dgm:pt modelId="{D2AB286C-F1A0-4514-9ADE-85EF70E2093E}" type="pres">
      <dgm:prSet presAssocID="{A95C81D7-0DFD-47EE-B66C-B213948A3CAE}" presName="rootConnector" presStyleLbl="node3" presStyleIdx="1" presStyleCnt="3"/>
      <dgm:spPr/>
    </dgm:pt>
    <dgm:pt modelId="{A327152B-39E5-4DF5-958A-67E281F11ACE}" type="pres">
      <dgm:prSet presAssocID="{A95C81D7-0DFD-47EE-B66C-B213948A3CAE}" presName="hierChild4" presStyleCnt="0"/>
      <dgm:spPr/>
    </dgm:pt>
    <dgm:pt modelId="{779180AD-F7BE-48E7-ADC6-5D5B2F6BD1EC}" type="pres">
      <dgm:prSet presAssocID="{A95C81D7-0DFD-47EE-B66C-B213948A3CAE}" presName="hierChild5" presStyleCnt="0"/>
      <dgm:spPr/>
    </dgm:pt>
    <dgm:pt modelId="{04951B59-44B5-4217-BD39-1CB8C01D1071}" type="pres">
      <dgm:prSet presAssocID="{F54712E9-24A8-497E-BC0F-A77C2E2CF844}" presName="Name37" presStyleLbl="parChTrans1D3" presStyleIdx="2" presStyleCnt="3"/>
      <dgm:spPr/>
    </dgm:pt>
    <dgm:pt modelId="{AA581DB1-DF5E-4B23-8C4F-E5BEEC236F04}" type="pres">
      <dgm:prSet presAssocID="{E52EFA60-40B5-4174-A78C-98D3D20DBA9F}" presName="hierRoot2" presStyleCnt="0">
        <dgm:presLayoutVars>
          <dgm:hierBranch val="init"/>
        </dgm:presLayoutVars>
      </dgm:prSet>
      <dgm:spPr/>
    </dgm:pt>
    <dgm:pt modelId="{14DFB8EF-FED1-4448-9E2E-D4F76FC468D0}" type="pres">
      <dgm:prSet presAssocID="{E52EFA60-40B5-4174-A78C-98D3D20DBA9F}" presName="rootComposite" presStyleCnt="0"/>
      <dgm:spPr/>
    </dgm:pt>
    <dgm:pt modelId="{3D88C601-9840-4D05-A631-9218448593AB}" type="pres">
      <dgm:prSet presAssocID="{E52EFA60-40B5-4174-A78C-98D3D20DBA9F}" presName="rootText" presStyleLbl="node3" presStyleIdx="2" presStyleCnt="3" custScaleX="215938">
        <dgm:presLayoutVars>
          <dgm:chPref val="3"/>
        </dgm:presLayoutVars>
      </dgm:prSet>
      <dgm:spPr/>
    </dgm:pt>
    <dgm:pt modelId="{91E7985E-E942-485A-B0C7-7A1F6F8EC1B9}" type="pres">
      <dgm:prSet presAssocID="{E52EFA60-40B5-4174-A78C-98D3D20DBA9F}" presName="rootConnector" presStyleLbl="node3" presStyleIdx="2" presStyleCnt="3"/>
      <dgm:spPr/>
    </dgm:pt>
    <dgm:pt modelId="{DECBDDC0-B916-4C06-AE49-7C467CCAF2E2}" type="pres">
      <dgm:prSet presAssocID="{E52EFA60-40B5-4174-A78C-98D3D20DBA9F}" presName="hierChild4" presStyleCnt="0"/>
      <dgm:spPr/>
    </dgm:pt>
    <dgm:pt modelId="{13B0D70D-CC5D-4CE6-B75E-4EFF0762DE1B}" type="pres">
      <dgm:prSet presAssocID="{E52EFA60-40B5-4174-A78C-98D3D20DBA9F}" presName="hierChild5" presStyleCnt="0"/>
      <dgm:spPr/>
    </dgm:pt>
    <dgm:pt modelId="{2198B14F-8E0C-4012-BF4B-85D75D278E5C}" type="pres">
      <dgm:prSet presAssocID="{FFE08554-D020-42AA-8C7B-F213F1DEDA28}" presName="hierChild5" presStyleCnt="0"/>
      <dgm:spPr/>
    </dgm:pt>
    <dgm:pt modelId="{032AF7F2-1E1B-484C-B99B-9CEA51729C89}" type="pres">
      <dgm:prSet presAssocID="{A0CD9869-1BAA-4B63-BBCE-8A73D5115395}" presName="hierChild3" presStyleCnt="0"/>
      <dgm:spPr/>
    </dgm:pt>
  </dgm:ptLst>
  <dgm:cxnLst>
    <dgm:cxn modelId="{6B7FFA21-00A6-4F86-AF12-45057C3278C9}" type="presOf" srcId="{A95C81D7-0DFD-47EE-B66C-B213948A3CAE}" destId="{AB866243-2147-4EB9-B77B-C4A91DFF3502}" srcOrd="0" destOrd="0" presId="urn:microsoft.com/office/officeart/2005/8/layout/orgChart1"/>
    <dgm:cxn modelId="{52B7DB29-33BA-4262-950F-CAB89D04D10D}" srcId="{9FC9C1AB-AD05-4459-9ACB-3ABAA126E80A}" destId="{A0CD9869-1BAA-4B63-BBCE-8A73D5115395}" srcOrd="0" destOrd="0" parTransId="{99897D60-FD26-4A66-BD92-58BE65145E5B}" sibTransId="{21DD928F-3E2E-449A-9FE6-D7BED260E046}"/>
    <dgm:cxn modelId="{E8870B2F-B0AE-4AA2-BE1C-D255F49CCF52}" type="presOf" srcId="{FFE08554-D020-42AA-8C7B-F213F1DEDA28}" destId="{931D1A17-33F8-4161-8CE7-29FE0B1787E8}" srcOrd="1" destOrd="0" presId="urn:microsoft.com/office/officeart/2005/8/layout/orgChart1"/>
    <dgm:cxn modelId="{64C6AF30-F617-4E75-9817-165C8B7BD575}" type="presOf" srcId="{41C3C5DD-92E2-49EC-8B09-AFC0EC04D3E1}" destId="{3477113F-9673-499C-BAF0-5F9375A58903}" srcOrd="0" destOrd="0" presId="urn:microsoft.com/office/officeart/2005/8/layout/orgChart1"/>
    <dgm:cxn modelId="{5FA3A533-153D-401B-B8A8-C2007C7AAA26}" srcId="{FFE08554-D020-42AA-8C7B-F213F1DEDA28}" destId="{E52EFA60-40B5-4174-A78C-98D3D20DBA9F}" srcOrd="2" destOrd="0" parTransId="{F54712E9-24A8-497E-BC0F-A77C2E2CF844}" sibTransId="{7A88A619-8902-45F1-873A-C987E80159B0}"/>
    <dgm:cxn modelId="{3E0C6237-28A7-4610-A615-6039C5CC5296}" type="presOf" srcId="{A0CD9869-1BAA-4B63-BBCE-8A73D5115395}" destId="{0DB08280-9C85-4612-88B8-1018D8F6113C}" srcOrd="1" destOrd="0" presId="urn:microsoft.com/office/officeart/2005/8/layout/orgChart1"/>
    <dgm:cxn modelId="{7AB1EC3E-32AE-48F9-B0B4-CA8948ED602A}" type="presOf" srcId="{9FC9C1AB-AD05-4459-9ACB-3ABAA126E80A}" destId="{9192EB60-E4D6-4831-AFE4-656347692A90}" srcOrd="0" destOrd="0" presId="urn:microsoft.com/office/officeart/2005/8/layout/orgChart1"/>
    <dgm:cxn modelId="{71E5415E-2CC0-4BC4-8DAD-C5A2B769F7E7}" type="presOf" srcId="{10637C1E-CF86-44AB-A845-996B9737FF5C}" destId="{5BCB9A36-2B3E-4CCD-9BB8-1813EF2EFFE0}" srcOrd="0" destOrd="0" presId="urn:microsoft.com/office/officeart/2005/8/layout/orgChart1"/>
    <dgm:cxn modelId="{56F1A45E-B1CE-4703-AC6F-24DB17145F54}" srcId="{A0CD9869-1BAA-4B63-BBCE-8A73D5115395}" destId="{E4E0F83A-694F-4DCF-9C8D-1116667CC875}" srcOrd="0" destOrd="0" parTransId="{41C3C5DD-92E2-49EC-8B09-AFC0EC04D3E1}" sibTransId="{B9305FC0-55EF-4FC9-AAF9-07C7459C190C}"/>
    <dgm:cxn modelId="{8645D14A-358D-4491-8C75-FA15B7592130}" type="presOf" srcId="{C8284DF2-5FEE-4B0E-BCA7-EDD074B6511F}" destId="{740A487D-D5B1-485A-958E-834D762C8059}" srcOrd="0" destOrd="0" presId="urn:microsoft.com/office/officeart/2005/8/layout/orgChart1"/>
    <dgm:cxn modelId="{F094AE52-8A35-459C-A6CB-15FFCD4006E7}" type="presOf" srcId="{B3BAB280-A857-4957-89B3-1E7C28B8FDCA}" destId="{54F8CC0A-F3E8-4708-BA3B-E7382D6C8CAF}" srcOrd="1" destOrd="0" presId="urn:microsoft.com/office/officeart/2005/8/layout/orgChart1"/>
    <dgm:cxn modelId="{AAE0A659-92F1-480D-83EF-8E206CB30651}" srcId="{FFE08554-D020-42AA-8C7B-F213F1DEDA28}" destId="{A95C81D7-0DFD-47EE-B66C-B213948A3CAE}" srcOrd="1" destOrd="0" parTransId="{E4F26929-170E-4B00-85CA-647A06732D6E}" sibTransId="{9D90C7CD-0235-4C0A-B6EC-2AA9C8857315}"/>
    <dgm:cxn modelId="{7841617D-8743-4939-A0E5-CEEA84DCD72C}" type="presOf" srcId="{DB3DE62F-A40F-4AC8-8423-F1C7763E489A}" destId="{35604613-FA48-488F-ABAC-AE7727BF4F6C}" srcOrd="0" destOrd="0" presId="urn:microsoft.com/office/officeart/2005/8/layout/orgChart1"/>
    <dgm:cxn modelId="{6D928998-31C8-4AE5-9441-ECABCE9C5224}" type="presOf" srcId="{E4F26929-170E-4B00-85CA-647A06732D6E}" destId="{57D08BEA-D44F-4217-80C6-16E3E7EB1203}" srcOrd="0" destOrd="0" presId="urn:microsoft.com/office/officeart/2005/8/layout/orgChart1"/>
    <dgm:cxn modelId="{A652D39B-9E51-49FD-979C-FDA06E6EB3FE}" type="presOf" srcId="{E4E0F83A-694F-4DCF-9C8D-1116667CC875}" destId="{FC0E1822-5796-4397-A8FA-AA131641E029}" srcOrd="1" destOrd="0" presId="urn:microsoft.com/office/officeart/2005/8/layout/orgChart1"/>
    <dgm:cxn modelId="{698DDFA0-2478-4398-B29F-F80D1D86DE62}" srcId="{A0CD9869-1BAA-4B63-BBCE-8A73D5115395}" destId="{FFE08554-D020-42AA-8C7B-F213F1DEDA28}" srcOrd="2" destOrd="0" parTransId="{10637C1E-CF86-44AB-A845-996B9737FF5C}" sibTransId="{29E79975-8F07-49DD-826D-D2F4A57D656F}"/>
    <dgm:cxn modelId="{AC0432A5-0B61-4B34-986F-D2D96AA8DDD2}" type="presOf" srcId="{FFE08554-D020-42AA-8C7B-F213F1DEDA28}" destId="{F5BF22A3-3047-41DA-9ECB-5FD3CB98CD38}" srcOrd="0" destOrd="0" presId="urn:microsoft.com/office/officeart/2005/8/layout/orgChart1"/>
    <dgm:cxn modelId="{696BADB0-6199-4E25-AA61-5B211455B14D}" type="presOf" srcId="{B3BAB280-A857-4957-89B3-1E7C28B8FDCA}" destId="{DA2ABE0B-590D-46B9-AD99-F4F8713D6C47}" srcOrd="0" destOrd="0" presId="urn:microsoft.com/office/officeart/2005/8/layout/orgChart1"/>
    <dgm:cxn modelId="{400A7EB6-9CA7-41D2-93A2-46E537654E43}" type="presOf" srcId="{C8284DF2-5FEE-4B0E-BCA7-EDD074B6511F}" destId="{4C50484F-72A1-4360-A6A4-0A609A3E61F0}" srcOrd="1" destOrd="0" presId="urn:microsoft.com/office/officeart/2005/8/layout/orgChart1"/>
    <dgm:cxn modelId="{FA35DBC5-7C18-4F4E-9C06-38F898221A3B}" type="presOf" srcId="{F54712E9-24A8-497E-BC0F-A77C2E2CF844}" destId="{04951B59-44B5-4217-BD39-1CB8C01D1071}" srcOrd="0" destOrd="0" presId="urn:microsoft.com/office/officeart/2005/8/layout/orgChart1"/>
    <dgm:cxn modelId="{A12F76D3-8508-40E5-A247-B0BF42AA7F8F}" type="presOf" srcId="{AA80512B-ADB4-4041-A4EC-FC5D6FD1DF40}" destId="{19D87E4B-8EC3-4A74-9E58-7B132F836A06}" srcOrd="0" destOrd="0" presId="urn:microsoft.com/office/officeart/2005/8/layout/orgChart1"/>
    <dgm:cxn modelId="{CBA8FED4-7F4E-4ADA-9CC6-AF9987ED581C}" srcId="{FFE08554-D020-42AA-8C7B-F213F1DEDA28}" destId="{C8284DF2-5FEE-4B0E-BCA7-EDD074B6511F}" srcOrd="0" destOrd="0" parTransId="{AA80512B-ADB4-4041-A4EC-FC5D6FD1DF40}" sibTransId="{CF80CAF3-8083-486E-B624-BAD6B2C89ABD}"/>
    <dgm:cxn modelId="{2715ACE4-249C-4520-B2A0-5A62B3954356}" type="presOf" srcId="{E52EFA60-40B5-4174-A78C-98D3D20DBA9F}" destId="{3D88C601-9840-4D05-A631-9218448593AB}" srcOrd="0" destOrd="0" presId="urn:microsoft.com/office/officeart/2005/8/layout/orgChart1"/>
    <dgm:cxn modelId="{B8364DE5-C233-4EAE-B038-48EF61C32F8F}" type="presOf" srcId="{A95C81D7-0DFD-47EE-B66C-B213948A3CAE}" destId="{D2AB286C-F1A0-4514-9ADE-85EF70E2093E}" srcOrd="1" destOrd="0" presId="urn:microsoft.com/office/officeart/2005/8/layout/orgChart1"/>
    <dgm:cxn modelId="{3DF50CE6-26B3-4DC1-BAD4-28F60A066B7D}" type="presOf" srcId="{E52EFA60-40B5-4174-A78C-98D3D20DBA9F}" destId="{91E7985E-E942-485A-B0C7-7A1F6F8EC1B9}" srcOrd="1" destOrd="0" presId="urn:microsoft.com/office/officeart/2005/8/layout/orgChart1"/>
    <dgm:cxn modelId="{85FF8AE9-0018-48B7-B7FF-C0268C7121D5}" srcId="{A0CD9869-1BAA-4B63-BBCE-8A73D5115395}" destId="{B3BAB280-A857-4957-89B3-1E7C28B8FDCA}" srcOrd="1" destOrd="0" parTransId="{DB3DE62F-A40F-4AC8-8423-F1C7763E489A}" sibTransId="{D9EBA055-378F-4D21-A044-839EB65A7DAA}"/>
    <dgm:cxn modelId="{23900AF2-E1F1-40F4-B583-9B2755AAB68F}" type="presOf" srcId="{E4E0F83A-694F-4DCF-9C8D-1116667CC875}" destId="{802271E1-51D5-419F-86B7-8D5C10C3AD98}" srcOrd="0" destOrd="0" presId="urn:microsoft.com/office/officeart/2005/8/layout/orgChart1"/>
    <dgm:cxn modelId="{3F0789F7-0F49-4AC3-9C0F-36515666F6A2}" type="presOf" srcId="{A0CD9869-1BAA-4B63-BBCE-8A73D5115395}" destId="{5441CA2C-1C96-4C0F-A465-F082C1DBEED3}" srcOrd="0" destOrd="0" presId="urn:microsoft.com/office/officeart/2005/8/layout/orgChart1"/>
    <dgm:cxn modelId="{EDD35271-A68F-4E8C-B470-D9CC2B5491E9}" type="presParOf" srcId="{9192EB60-E4D6-4831-AFE4-656347692A90}" destId="{55CEA054-4E8B-4E62-8E28-FF15E28B2C32}" srcOrd="0" destOrd="0" presId="urn:microsoft.com/office/officeart/2005/8/layout/orgChart1"/>
    <dgm:cxn modelId="{49BA15F6-C07A-4B66-AADC-AE51BBB94679}" type="presParOf" srcId="{55CEA054-4E8B-4E62-8E28-FF15E28B2C32}" destId="{7E4C8D95-5689-4EFE-9E22-A056FD5954BA}" srcOrd="0" destOrd="0" presId="urn:microsoft.com/office/officeart/2005/8/layout/orgChart1"/>
    <dgm:cxn modelId="{3C3CE88E-1E2F-4C79-A155-2085A5795075}" type="presParOf" srcId="{7E4C8D95-5689-4EFE-9E22-A056FD5954BA}" destId="{5441CA2C-1C96-4C0F-A465-F082C1DBEED3}" srcOrd="0" destOrd="0" presId="urn:microsoft.com/office/officeart/2005/8/layout/orgChart1"/>
    <dgm:cxn modelId="{E2952CBD-3C5F-4A97-8CCB-98281407FD7C}" type="presParOf" srcId="{7E4C8D95-5689-4EFE-9E22-A056FD5954BA}" destId="{0DB08280-9C85-4612-88B8-1018D8F6113C}" srcOrd="1" destOrd="0" presId="urn:microsoft.com/office/officeart/2005/8/layout/orgChart1"/>
    <dgm:cxn modelId="{6B0EE2E6-CC89-407B-9E7E-FD92CDE32FB2}" type="presParOf" srcId="{55CEA054-4E8B-4E62-8E28-FF15E28B2C32}" destId="{8ED88232-381E-4FE7-AA2F-4FC2A74E748E}" srcOrd="1" destOrd="0" presId="urn:microsoft.com/office/officeart/2005/8/layout/orgChart1"/>
    <dgm:cxn modelId="{22B27028-24BE-4F30-A458-DD3F656B456E}" type="presParOf" srcId="{8ED88232-381E-4FE7-AA2F-4FC2A74E748E}" destId="{3477113F-9673-499C-BAF0-5F9375A58903}" srcOrd="0" destOrd="0" presId="urn:microsoft.com/office/officeart/2005/8/layout/orgChart1"/>
    <dgm:cxn modelId="{90D62BE9-5FBC-468B-A82D-C1118BDDDF7A}" type="presParOf" srcId="{8ED88232-381E-4FE7-AA2F-4FC2A74E748E}" destId="{73BDE8DC-1CF2-4DC6-A492-02AE518D89FD}" srcOrd="1" destOrd="0" presId="urn:microsoft.com/office/officeart/2005/8/layout/orgChart1"/>
    <dgm:cxn modelId="{5C41776A-7EDB-45A5-818A-7EF52DCF3F62}" type="presParOf" srcId="{73BDE8DC-1CF2-4DC6-A492-02AE518D89FD}" destId="{3C93D58B-2EA1-4407-92F2-0CB21AE4CEE0}" srcOrd="0" destOrd="0" presId="urn:microsoft.com/office/officeart/2005/8/layout/orgChart1"/>
    <dgm:cxn modelId="{6ED7726F-40D4-4924-8C6B-AFC137F1B160}" type="presParOf" srcId="{3C93D58B-2EA1-4407-92F2-0CB21AE4CEE0}" destId="{802271E1-51D5-419F-86B7-8D5C10C3AD98}" srcOrd="0" destOrd="0" presId="urn:microsoft.com/office/officeart/2005/8/layout/orgChart1"/>
    <dgm:cxn modelId="{644454CD-72A9-47F7-82EC-5264F29DC6BD}" type="presParOf" srcId="{3C93D58B-2EA1-4407-92F2-0CB21AE4CEE0}" destId="{FC0E1822-5796-4397-A8FA-AA131641E029}" srcOrd="1" destOrd="0" presId="urn:microsoft.com/office/officeart/2005/8/layout/orgChart1"/>
    <dgm:cxn modelId="{FEC1A847-3C25-444F-A7F2-0D9196C8350D}" type="presParOf" srcId="{73BDE8DC-1CF2-4DC6-A492-02AE518D89FD}" destId="{75DC04A1-4F9F-455A-9FF3-EE4B36D3B9F7}" srcOrd="1" destOrd="0" presId="urn:microsoft.com/office/officeart/2005/8/layout/orgChart1"/>
    <dgm:cxn modelId="{69E6AE81-3F69-49D2-B8CD-5DFC566432C6}" type="presParOf" srcId="{73BDE8DC-1CF2-4DC6-A492-02AE518D89FD}" destId="{7AE88B27-A254-4E01-95C9-14C92C57E3B2}" srcOrd="2" destOrd="0" presId="urn:microsoft.com/office/officeart/2005/8/layout/orgChart1"/>
    <dgm:cxn modelId="{F73F05DC-DA82-4C5C-8F68-076DE7DE020F}" type="presParOf" srcId="{8ED88232-381E-4FE7-AA2F-4FC2A74E748E}" destId="{35604613-FA48-488F-ABAC-AE7727BF4F6C}" srcOrd="2" destOrd="0" presId="urn:microsoft.com/office/officeart/2005/8/layout/orgChart1"/>
    <dgm:cxn modelId="{2C8136AD-FAA0-4764-BB90-29D5C9EA31B8}" type="presParOf" srcId="{8ED88232-381E-4FE7-AA2F-4FC2A74E748E}" destId="{BE9A6F07-F72F-4641-A834-57A756DDEA27}" srcOrd="3" destOrd="0" presId="urn:microsoft.com/office/officeart/2005/8/layout/orgChart1"/>
    <dgm:cxn modelId="{53A4F170-F719-4CB7-9F79-3265A85B8EF3}" type="presParOf" srcId="{BE9A6F07-F72F-4641-A834-57A756DDEA27}" destId="{30F7453A-B5E9-4DD3-9097-5808DAFCD4AF}" srcOrd="0" destOrd="0" presId="urn:microsoft.com/office/officeart/2005/8/layout/orgChart1"/>
    <dgm:cxn modelId="{E52EF07E-7D4D-4AFF-BD6E-5C2F341F813B}" type="presParOf" srcId="{30F7453A-B5E9-4DD3-9097-5808DAFCD4AF}" destId="{DA2ABE0B-590D-46B9-AD99-F4F8713D6C47}" srcOrd="0" destOrd="0" presId="urn:microsoft.com/office/officeart/2005/8/layout/orgChart1"/>
    <dgm:cxn modelId="{CC3F7C19-876B-4FFB-9335-8C1432D690E4}" type="presParOf" srcId="{30F7453A-B5E9-4DD3-9097-5808DAFCD4AF}" destId="{54F8CC0A-F3E8-4708-BA3B-E7382D6C8CAF}" srcOrd="1" destOrd="0" presId="urn:microsoft.com/office/officeart/2005/8/layout/orgChart1"/>
    <dgm:cxn modelId="{4F8A256F-A949-4FA8-8B92-AB34A37A43C9}" type="presParOf" srcId="{BE9A6F07-F72F-4641-A834-57A756DDEA27}" destId="{22C38BE4-76AC-4771-8004-D4CBA081591C}" srcOrd="1" destOrd="0" presId="urn:microsoft.com/office/officeart/2005/8/layout/orgChart1"/>
    <dgm:cxn modelId="{2C50D725-BB25-46A2-B548-30303822C56E}" type="presParOf" srcId="{BE9A6F07-F72F-4641-A834-57A756DDEA27}" destId="{E3437AF2-4D8C-49AF-A40B-90703A24A393}" srcOrd="2" destOrd="0" presId="urn:microsoft.com/office/officeart/2005/8/layout/orgChart1"/>
    <dgm:cxn modelId="{B3865DA7-5415-4DC6-B4B5-FBFB1A1230BD}" type="presParOf" srcId="{8ED88232-381E-4FE7-AA2F-4FC2A74E748E}" destId="{5BCB9A36-2B3E-4CCD-9BB8-1813EF2EFFE0}" srcOrd="4" destOrd="0" presId="urn:microsoft.com/office/officeart/2005/8/layout/orgChart1"/>
    <dgm:cxn modelId="{D2438917-D3DF-4973-B462-CEFB90B1DE6E}" type="presParOf" srcId="{8ED88232-381E-4FE7-AA2F-4FC2A74E748E}" destId="{BA830D3D-26A2-427D-9F8C-BA11127BA14A}" srcOrd="5" destOrd="0" presId="urn:microsoft.com/office/officeart/2005/8/layout/orgChart1"/>
    <dgm:cxn modelId="{98B5FBDE-9BF7-4DE3-9DD5-5343D673D0C1}" type="presParOf" srcId="{BA830D3D-26A2-427D-9F8C-BA11127BA14A}" destId="{35BC19EC-43D2-4922-AECD-B525F2FAA242}" srcOrd="0" destOrd="0" presId="urn:microsoft.com/office/officeart/2005/8/layout/orgChart1"/>
    <dgm:cxn modelId="{7E6B6A88-BFF5-4811-AD91-D798E7845DA6}" type="presParOf" srcId="{35BC19EC-43D2-4922-AECD-B525F2FAA242}" destId="{F5BF22A3-3047-41DA-9ECB-5FD3CB98CD38}" srcOrd="0" destOrd="0" presId="urn:microsoft.com/office/officeart/2005/8/layout/orgChart1"/>
    <dgm:cxn modelId="{98570D5E-1675-43EF-BBC1-F3180587AB1A}" type="presParOf" srcId="{35BC19EC-43D2-4922-AECD-B525F2FAA242}" destId="{931D1A17-33F8-4161-8CE7-29FE0B1787E8}" srcOrd="1" destOrd="0" presId="urn:microsoft.com/office/officeart/2005/8/layout/orgChart1"/>
    <dgm:cxn modelId="{B9718310-6EB6-4FEF-938A-2BB1430D3CD7}" type="presParOf" srcId="{BA830D3D-26A2-427D-9F8C-BA11127BA14A}" destId="{221FBA7F-F8E2-4E06-9735-C4AB81AE9D16}" srcOrd="1" destOrd="0" presId="urn:microsoft.com/office/officeart/2005/8/layout/orgChart1"/>
    <dgm:cxn modelId="{2709AADA-BE7F-434F-9184-9150CDFDF4C9}" type="presParOf" srcId="{221FBA7F-F8E2-4E06-9735-C4AB81AE9D16}" destId="{19D87E4B-8EC3-4A74-9E58-7B132F836A06}" srcOrd="0" destOrd="0" presId="urn:microsoft.com/office/officeart/2005/8/layout/orgChart1"/>
    <dgm:cxn modelId="{EBC10216-2220-42B9-BA78-E2B6728B5A0E}" type="presParOf" srcId="{221FBA7F-F8E2-4E06-9735-C4AB81AE9D16}" destId="{1F266144-1267-4FE0-8305-C11E0897A656}" srcOrd="1" destOrd="0" presId="urn:microsoft.com/office/officeart/2005/8/layout/orgChart1"/>
    <dgm:cxn modelId="{D5A6D112-1E36-42C5-9E77-9F02114E9CC6}" type="presParOf" srcId="{1F266144-1267-4FE0-8305-C11E0897A656}" destId="{986CBC74-7318-4BEB-BD55-95534F3B2653}" srcOrd="0" destOrd="0" presId="urn:microsoft.com/office/officeart/2005/8/layout/orgChart1"/>
    <dgm:cxn modelId="{4B9CCE85-3377-4056-BDB4-1989273A37FE}" type="presParOf" srcId="{986CBC74-7318-4BEB-BD55-95534F3B2653}" destId="{740A487D-D5B1-485A-958E-834D762C8059}" srcOrd="0" destOrd="0" presId="urn:microsoft.com/office/officeart/2005/8/layout/orgChart1"/>
    <dgm:cxn modelId="{8808F74C-768E-45C4-8787-B5586AA85C9F}" type="presParOf" srcId="{986CBC74-7318-4BEB-BD55-95534F3B2653}" destId="{4C50484F-72A1-4360-A6A4-0A609A3E61F0}" srcOrd="1" destOrd="0" presId="urn:microsoft.com/office/officeart/2005/8/layout/orgChart1"/>
    <dgm:cxn modelId="{CD3BC717-6E83-4F8F-B98B-C717676612AE}" type="presParOf" srcId="{1F266144-1267-4FE0-8305-C11E0897A656}" destId="{AF4F384A-4A29-45FB-9200-63DFF2777A3F}" srcOrd="1" destOrd="0" presId="urn:microsoft.com/office/officeart/2005/8/layout/orgChart1"/>
    <dgm:cxn modelId="{EA3838A4-AD9D-4D04-8748-9F2CBA3F8849}" type="presParOf" srcId="{1F266144-1267-4FE0-8305-C11E0897A656}" destId="{6F425057-E30F-4A86-9ECA-94F401044B4A}" srcOrd="2" destOrd="0" presId="urn:microsoft.com/office/officeart/2005/8/layout/orgChart1"/>
    <dgm:cxn modelId="{CC0337BC-BCDE-4BF8-8F56-C867AD16CCA4}" type="presParOf" srcId="{221FBA7F-F8E2-4E06-9735-C4AB81AE9D16}" destId="{57D08BEA-D44F-4217-80C6-16E3E7EB1203}" srcOrd="2" destOrd="0" presId="urn:microsoft.com/office/officeart/2005/8/layout/orgChart1"/>
    <dgm:cxn modelId="{06FEF320-957A-4FEA-B7D6-F3DF0ED41D2E}" type="presParOf" srcId="{221FBA7F-F8E2-4E06-9735-C4AB81AE9D16}" destId="{EDD1F59E-C8F3-4775-B4A8-2EB04D8AA25B}" srcOrd="3" destOrd="0" presId="urn:microsoft.com/office/officeart/2005/8/layout/orgChart1"/>
    <dgm:cxn modelId="{0A158E17-CE3A-4D86-A227-F421A7934990}" type="presParOf" srcId="{EDD1F59E-C8F3-4775-B4A8-2EB04D8AA25B}" destId="{9EE64C47-0B60-4572-B897-EBD3517D7102}" srcOrd="0" destOrd="0" presId="urn:microsoft.com/office/officeart/2005/8/layout/orgChart1"/>
    <dgm:cxn modelId="{A532C00C-DCE7-4F66-A4D8-5DFF375F733B}" type="presParOf" srcId="{9EE64C47-0B60-4572-B897-EBD3517D7102}" destId="{AB866243-2147-4EB9-B77B-C4A91DFF3502}" srcOrd="0" destOrd="0" presId="urn:microsoft.com/office/officeart/2005/8/layout/orgChart1"/>
    <dgm:cxn modelId="{1FA6C865-AB84-42B4-B685-C5FA0FA497BC}" type="presParOf" srcId="{9EE64C47-0B60-4572-B897-EBD3517D7102}" destId="{D2AB286C-F1A0-4514-9ADE-85EF70E2093E}" srcOrd="1" destOrd="0" presId="urn:microsoft.com/office/officeart/2005/8/layout/orgChart1"/>
    <dgm:cxn modelId="{1C5EA379-B5EE-46D8-9192-7B33AEEC2B9D}" type="presParOf" srcId="{EDD1F59E-C8F3-4775-B4A8-2EB04D8AA25B}" destId="{A327152B-39E5-4DF5-958A-67E281F11ACE}" srcOrd="1" destOrd="0" presId="urn:microsoft.com/office/officeart/2005/8/layout/orgChart1"/>
    <dgm:cxn modelId="{ED2006A3-21CA-4564-AEA5-BBE3EC2D94A2}" type="presParOf" srcId="{EDD1F59E-C8F3-4775-B4A8-2EB04D8AA25B}" destId="{779180AD-F7BE-48E7-ADC6-5D5B2F6BD1EC}" srcOrd="2" destOrd="0" presId="urn:microsoft.com/office/officeart/2005/8/layout/orgChart1"/>
    <dgm:cxn modelId="{DF72D6BA-E1C9-40A0-9C90-455F9F41498F}" type="presParOf" srcId="{221FBA7F-F8E2-4E06-9735-C4AB81AE9D16}" destId="{04951B59-44B5-4217-BD39-1CB8C01D1071}" srcOrd="4" destOrd="0" presId="urn:microsoft.com/office/officeart/2005/8/layout/orgChart1"/>
    <dgm:cxn modelId="{8D8E9EE2-86F4-4890-AE7D-CD4E0FC5314A}" type="presParOf" srcId="{221FBA7F-F8E2-4E06-9735-C4AB81AE9D16}" destId="{AA581DB1-DF5E-4B23-8C4F-E5BEEC236F04}" srcOrd="5" destOrd="0" presId="urn:microsoft.com/office/officeart/2005/8/layout/orgChart1"/>
    <dgm:cxn modelId="{120558C6-D74B-454A-8194-306DCFF832E1}" type="presParOf" srcId="{AA581DB1-DF5E-4B23-8C4F-E5BEEC236F04}" destId="{14DFB8EF-FED1-4448-9E2E-D4F76FC468D0}" srcOrd="0" destOrd="0" presId="urn:microsoft.com/office/officeart/2005/8/layout/orgChart1"/>
    <dgm:cxn modelId="{2ED02C7B-432B-440A-8D83-82E089CC5343}" type="presParOf" srcId="{14DFB8EF-FED1-4448-9E2E-D4F76FC468D0}" destId="{3D88C601-9840-4D05-A631-9218448593AB}" srcOrd="0" destOrd="0" presId="urn:microsoft.com/office/officeart/2005/8/layout/orgChart1"/>
    <dgm:cxn modelId="{B1A25DA8-83FC-49AA-B0D3-241FFB0FA133}" type="presParOf" srcId="{14DFB8EF-FED1-4448-9E2E-D4F76FC468D0}" destId="{91E7985E-E942-485A-B0C7-7A1F6F8EC1B9}" srcOrd="1" destOrd="0" presId="urn:microsoft.com/office/officeart/2005/8/layout/orgChart1"/>
    <dgm:cxn modelId="{D2AA5322-C414-44AA-949E-04D0A77D7E7A}" type="presParOf" srcId="{AA581DB1-DF5E-4B23-8C4F-E5BEEC236F04}" destId="{DECBDDC0-B916-4C06-AE49-7C467CCAF2E2}" srcOrd="1" destOrd="0" presId="urn:microsoft.com/office/officeart/2005/8/layout/orgChart1"/>
    <dgm:cxn modelId="{AF08DB1C-D64C-4B6B-AA88-43B1CBD21EA2}" type="presParOf" srcId="{AA581DB1-DF5E-4B23-8C4F-E5BEEC236F04}" destId="{13B0D70D-CC5D-4CE6-B75E-4EFF0762DE1B}" srcOrd="2" destOrd="0" presId="urn:microsoft.com/office/officeart/2005/8/layout/orgChart1"/>
    <dgm:cxn modelId="{4BC3CAF1-5D7F-45A4-952B-36E536CA2645}" type="presParOf" srcId="{BA830D3D-26A2-427D-9F8C-BA11127BA14A}" destId="{2198B14F-8E0C-4012-BF4B-85D75D278E5C}" srcOrd="2" destOrd="0" presId="urn:microsoft.com/office/officeart/2005/8/layout/orgChart1"/>
    <dgm:cxn modelId="{0D7DB330-EDC4-4C58-B39E-341A81E5F12F}" type="presParOf" srcId="{55CEA054-4E8B-4E62-8E28-FF15E28B2C32}" destId="{032AF7F2-1E1B-484C-B99B-9CEA51729C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14F8D-68E4-4A3C-A6CE-45652BAD2B34}" type="doc">
      <dgm:prSet loTypeId="urn:microsoft.com/office/officeart/2005/8/layout/orgChart1" loCatId="hierarchy" qsTypeId="urn:microsoft.com/office/officeart/2005/8/quickstyle/simple1" qsCatId="simple" csTypeId="urn:microsoft.com/office/officeart/2005/8/colors/accent1_2" csCatId="accent1" phldr="1"/>
      <dgm:spPr/>
    </dgm:pt>
    <dgm:pt modelId="{6C01AB6F-3CE9-4A04-8247-2A8CEBD31F11}">
      <dgm:prSet/>
      <dgm:spPr/>
      <dgm:t>
        <a:bodyPr/>
        <a:lstStyle/>
        <a:p>
          <a:pPr marR="0" algn="ctr" rtl="0"/>
          <a:r>
            <a:rPr lang="pt-BR" b="1" baseline="0" dirty="0">
              <a:latin typeface="Calibri"/>
            </a:rPr>
            <a:t>PRINCÍPIOS PROMULGADOS </a:t>
          </a:r>
          <a:r>
            <a:rPr lang="pt-BR" b="1" baseline="0">
              <a:latin typeface="Calibri"/>
            </a:rPr>
            <a:t>NO ARTIGO </a:t>
          </a:r>
          <a:r>
            <a:rPr lang="pt-BR" b="1" baseline="0" dirty="0">
              <a:latin typeface="Calibri"/>
            </a:rPr>
            <a:t>194</a:t>
          </a:r>
          <a:endParaRPr lang="pt-BR" dirty="0"/>
        </a:p>
      </dgm:t>
    </dgm:pt>
    <dgm:pt modelId="{D1E07C1C-C0C4-4EAB-84CB-79A8695E315F}" type="parTrans" cxnId="{3BF0A3D2-3D88-44B6-B595-6677433640CF}">
      <dgm:prSet/>
      <dgm:spPr/>
      <dgm:t>
        <a:bodyPr/>
        <a:lstStyle/>
        <a:p>
          <a:endParaRPr lang="pt-BR"/>
        </a:p>
      </dgm:t>
    </dgm:pt>
    <dgm:pt modelId="{D8B3CC8B-F037-4AC0-A474-B3C0169F7069}" type="sibTrans" cxnId="{3BF0A3D2-3D88-44B6-B595-6677433640CF}">
      <dgm:prSet/>
      <dgm:spPr/>
      <dgm:t>
        <a:bodyPr/>
        <a:lstStyle/>
        <a:p>
          <a:endParaRPr lang="pt-BR"/>
        </a:p>
      </dgm:t>
    </dgm:pt>
    <dgm:pt modelId="{00A3002D-5215-4B67-B9D0-B81CBD9CBDED}" type="asst">
      <dgm:prSet/>
      <dgm:spPr/>
      <dgm:t>
        <a:bodyPr/>
        <a:lstStyle/>
        <a:p>
          <a:pPr marR="0" algn="ctr" rtl="0"/>
          <a:r>
            <a:rPr lang="pt-BR" i="1" baseline="0">
              <a:latin typeface="Calibri"/>
            </a:rPr>
            <a:t>Uniformidade e equivalência </a:t>
          </a:r>
          <a:endParaRPr lang="pt-BR"/>
        </a:p>
      </dgm:t>
    </dgm:pt>
    <dgm:pt modelId="{A442E549-F6FF-4E0F-B3DC-B0DBA0078252}" type="parTrans" cxnId="{08B174B1-BC0F-4079-AB12-EDFBBF3FDABE}">
      <dgm:prSet/>
      <dgm:spPr/>
      <dgm:t>
        <a:bodyPr/>
        <a:lstStyle/>
        <a:p>
          <a:endParaRPr lang="pt-BR"/>
        </a:p>
      </dgm:t>
    </dgm:pt>
    <dgm:pt modelId="{D382B2F4-2285-458F-91C8-8B1DD8C53E4F}" type="sibTrans" cxnId="{08B174B1-BC0F-4079-AB12-EDFBBF3FDABE}">
      <dgm:prSet/>
      <dgm:spPr/>
      <dgm:t>
        <a:bodyPr/>
        <a:lstStyle/>
        <a:p>
          <a:endParaRPr lang="pt-BR"/>
        </a:p>
      </dgm:t>
    </dgm:pt>
    <dgm:pt modelId="{A9469CC9-CE89-4BB6-9283-297C8251A95F}" type="asst">
      <dgm:prSet/>
      <dgm:spPr/>
      <dgm:t>
        <a:bodyPr/>
        <a:lstStyle/>
        <a:p>
          <a:pPr marR="0" algn="ctr" rtl="0"/>
          <a:r>
            <a:rPr lang="pt-BR" i="1" baseline="0">
              <a:latin typeface="Calibri"/>
            </a:rPr>
            <a:t>UNIVERSALIDADE</a:t>
          </a:r>
          <a:endParaRPr lang="pt-BR"/>
        </a:p>
      </dgm:t>
    </dgm:pt>
    <dgm:pt modelId="{1EE68D81-CD82-449A-955B-6725BF4E0CCD}" type="parTrans" cxnId="{90A7040F-4A7E-4B9D-A30D-076ECF5D80A7}">
      <dgm:prSet/>
      <dgm:spPr/>
      <dgm:t>
        <a:bodyPr/>
        <a:lstStyle/>
        <a:p>
          <a:endParaRPr lang="pt-BR"/>
        </a:p>
      </dgm:t>
    </dgm:pt>
    <dgm:pt modelId="{D187AB14-BCD2-4475-91FC-72889029F7A2}" type="sibTrans" cxnId="{90A7040F-4A7E-4B9D-A30D-076ECF5D80A7}">
      <dgm:prSet/>
      <dgm:spPr/>
      <dgm:t>
        <a:bodyPr/>
        <a:lstStyle/>
        <a:p>
          <a:endParaRPr lang="pt-BR"/>
        </a:p>
      </dgm:t>
    </dgm:pt>
    <dgm:pt modelId="{167FDCFB-04CF-4E27-9A39-B7C356FE1DA4}">
      <dgm:prSet/>
      <dgm:spPr/>
      <dgm:t>
        <a:bodyPr/>
        <a:lstStyle/>
        <a:p>
          <a:pPr marR="0" algn="ctr" rtl="0"/>
          <a:r>
            <a:rPr lang="pt-BR" b="1" baseline="0">
              <a:latin typeface="Calibri"/>
            </a:rPr>
            <a:t>Saúde como direito universal</a:t>
          </a:r>
          <a:endParaRPr lang="pt-BR" b="1" baseline="0">
            <a:latin typeface="Times New Roman"/>
          </a:endParaRPr>
        </a:p>
        <a:p>
          <a:pPr marR="0" algn="l" rtl="0"/>
          <a:r>
            <a:rPr lang="pt-BR" baseline="0">
              <a:latin typeface="Calibri"/>
            </a:rPr>
            <a:t>Assegurado à todos</a:t>
          </a:r>
          <a:endParaRPr lang="pt-BR"/>
        </a:p>
      </dgm:t>
    </dgm:pt>
    <dgm:pt modelId="{CC853F35-FD03-4001-80CD-313473AF9BD3}" type="parTrans" cxnId="{976E54A3-B946-46A5-AFD2-227163595E29}">
      <dgm:prSet/>
      <dgm:spPr/>
      <dgm:t>
        <a:bodyPr/>
        <a:lstStyle/>
        <a:p>
          <a:endParaRPr lang="pt-BR"/>
        </a:p>
      </dgm:t>
    </dgm:pt>
    <dgm:pt modelId="{C36B30A7-D0BA-43A3-80D1-6706DD7FE9E8}" type="sibTrans" cxnId="{976E54A3-B946-46A5-AFD2-227163595E29}">
      <dgm:prSet/>
      <dgm:spPr/>
      <dgm:t>
        <a:bodyPr/>
        <a:lstStyle/>
        <a:p>
          <a:endParaRPr lang="pt-BR"/>
        </a:p>
      </dgm:t>
    </dgm:pt>
    <dgm:pt modelId="{FA9E67FE-12CB-49D1-97CA-1F92D6910094}">
      <dgm:prSet/>
      <dgm:spPr/>
      <dgm:t>
        <a:bodyPr/>
        <a:lstStyle/>
        <a:p>
          <a:pPr marR="0" algn="ctr" rtl="0"/>
          <a:r>
            <a:rPr lang="pt-BR" b="1" baseline="0">
              <a:latin typeface="Calibri"/>
            </a:rPr>
            <a:t>Assistência para quem dela necessita</a:t>
          </a:r>
          <a:endParaRPr lang="pt-BR" b="1" baseline="0">
            <a:latin typeface="Times New Roman"/>
          </a:endParaRPr>
        </a:p>
      </dgm:t>
    </dgm:pt>
    <dgm:pt modelId="{83B2A05D-1203-4E99-A8FE-50556C6C058C}" type="parTrans" cxnId="{BE7CE1A5-56AA-4C50-9050-76F9CB422593}">
      <dgm:prSet/>
      <dgm:spPr/>
      <dgm:t>
        <a:bodyPr/>
        <a:lstStyle/>
        <a:p>
          <a:endParaRPr lang="pt-BR"/>
        </a:p>
      </dgm:t>
    </dgm:pt>
    <dgm:pt modelId="{80082D25-A78B-4F12-8C06-4EDA2C054C82}" type="sibTrans" cxnId="{BE7CE1A5-56AA-4C50-9050-76F9CB422593}">
      <dgm:prSet/>
      <dgm:spPr/>
      <dgm:t>
        <a:bodyPr/>
        <a:lstStyle/>
        <a:p>
          <a:endParaRPr lang="pt-BR"/>
        </a:p>
      </dgm:t>
    </dgm:pt>
    <dgm:pt modelId="{B662D885-8B4A-4A8F-9482-7DB4C1F4A906}">
      <dgm:prSet/>
      <dgm:spPr/>
      <dgm:t>
        <a:bodyPr/>
        <a:lstStyle/>
        <a:p>
          <a:pPr marR="0" algn="ctr" rtl="0"/>
          <a:r>
            <a:rPr lang="pt-BR" b="1" baseline="0">
              <a:latin typeface="Calibri"/>
            </a:rPr>
            <a:t>Previdência lógica do seguro</a:t>
          </a:r>
        </a:p>
        <a:p>
          <a:pPr marR="0" algn="ctr" rtl="0"/>
          <a:r>
            <a:rPr lang="pt-BR" baseline="0">
              <a:latin typeface="Calibri"/>
            </a:rPr>
            <a:t>Para quem contribui</a:t>
          </a:r>
          <a:endParaRPr lang="pt-BR"/>
        </a:p>
      </dgm:t>
    </dgm:pt>
    <dgm:pt modelId="{4F02B4C2-B605-4333-AE1B-B31AD8AFD131}" type="parTrans" cxnId="{847DB95D-D816-4868-BE68-0C97A94810DB}">
      <dgm:prSet/>
      <dgm:spPr/>
      <dgm:t>
        <a:bodyPr/>
        <a:lstStyle/>
        <a:p>
          <a:endParaRPr lang="pt-BR"/>
        </a:p>
      </dgm:t>
    </dgm:pt>
    <dgm:pt modelId="{F0CF76AD-C4C4-4F69-9D58-0911A226B625}" type="sibTrans" cxnId="{847DB95D-D816-4868-BE68-0C97A94810DB}">
      <dgm:prSet/>
      <dgm:spPr/>
      <dgm:t>
        <a:bodyPr/>
        <a:lstStyle/>
        <a:p>
          <a:endParaRPr lang="pt-BR"/>
        </a:p>
      </dgm:t>
    </dgm:pt>
    <dgm:pt modelId="{6640C6A0-37A2-4588-9E25-4F6F141888E0}" type="asst">
      <dgm:prSet/>
      <dgm:spPr/>
      <dgm:t>
        <a:bodyPr/>
        <a:lstStyle/>
        <a:p>
          <a:pPr marR="0" algn="ctr" rtl="0"/>
          <a:r>
            <a:rPr lang="pt-BR" i="1" baseline="0">
              <a:latin typeface="Calibri"/>
            </a:rPr>
            <a:t>A seletividade e a distributividade dos serviço</a:t>
          </a:r>
          <a:endParaRPr lang="pt-BR"/>
        </a:p>
      </dgm:t>
    </dgm:pt>
    <dgm:pt modelId="{57942707-D227-4FCD-8317-075BCD5BD762}" type="parTrans" cxnId="{D4623DCB-558A-4855-8E5A-D83B46E18389}">
      <dgm:prSet/>
      <dgm:spPr/>
      <dgm:t>
        <a:bodyPr/>
        <a:lstStyle/>
        <a:p>
          <a:endParaRPr lang="pt-BR"/>
        </a:p>
      </dgm:t>
    </dgm:pt>
    <dgm:pt modelId="{07E7B833-2066-404A-AE8E-267693B4FEC5}" type="sibTrans" cxnId="{D4623DCB-558A-4855-8E5A-D83B46E18389}">
      <dgm:prSet/>
      <dgm:spPr/>
      <dgm:t>
        <a:bodyPr/>
        <a:lstStyle/>
        <a:p>
          <a:endParaRPr lang="pt-BR"/>
        </a:p>
      </dgm:t>
    </dgm:pt>
    <dgm:pt modelId="{CBB3B687-9734-4274-A096-101CB567AC02}">
      <dgm:prSet/>
      <dgm:spPr/>
      <dgm:t>
        <a:bodyPr/>
        <a:lstStyle/>
        <a:p>
          <a:pPr marR="0" algn="ctr" rtl="0"/>
          <a:r>
            <a:rPr lang="pt-BR" i="1" baseline="0">
              <a:latin typeface="Calibri"/>
            </a:rPr>
            <a:t>Irredutibilidade do valos dos benefícios</a:t>
          </a:r>
          <a:endParaRPr lang="pt-BR"/>
        </a:p>
      </dgm:t>
    </dgm:pt>
    <dgm:pt modelId="{618F753D-E22A-414C-B98C-CD0A09FCEDBF}" type="parTrans" cxnId="{EED24C05-A9AF-471A-A0B9-AD4C26A7358D}">
      <dgm:prSet/>
      <dgm:spPr/>
      <dgm:t>
        <a:bodyPr/>
        <a:lstStyle/>
        <a:p>
          <a:endParaRPr lang="pt-BR"/>
        </a:p>
      </dgm:t>
    </dgm:pt>
    <dgm:pt modelId="{C321C15C-E538-44F9-B679-FA7D7ED70DF9}" type="sibTrans" cxnId="{EED24C05-A9AF-471A-A0B9-AD4C26A7358D}">
      <dgm:prSet/>
      <dgm:spPr/>
      <dgm:t>
        <a:bodyPr/>
        <a:lstStyle/>
        <a:p>
          <a:endParaRPr lang="pt-BR"/>
        </a:p>
      </dgm:t>
    </dgm:pt>
    <dgm:pt modelId="{DB7E6CB7-BA88-40FC-A44D-72480D32145D}">
      <dgm:prSet/>
      <dgm:spPr/>
      <dgm:t>
        <a:bodyPr/>
        <a:lstStyle/>
        <a:p>
          <a:pPr marR="0" algn="ctr" rtl="0"/>
          <a:r>
            <a:rPr lang="pt-BR" baseline="0">
              <a:latin typeface="Calibri"/>
            </a:rPr>
            <a:t>Caráter democrático e descentralizado - Gestão Partilhada</a:t>
          </a:r>
          <a:endParaRPr lang="pt-BR"/>
        </a:p>
      </dgm:t>
    </dgm:pt>
    <dgm:pt modelId="{08A770C4-1E78-4BF2-8FB1-9C0D9D9E04F0}" type="parTrans" cxnId="{60CE6014-90BA-4878-8683-252ECD81E423}">
      <dgm:prSet/>
      <dgm:spPr/>
      <dgm:t>
        <a:bodyPr/>
        <a:lstStyle/>
        <a:p>
          <a:endParaRPr lang="pt-BR"/>
        </a:p>
      </dgm:t>
    </dgm:pt>
    <dgm:pt modelId="{636A5C28-6CE7-424C-9CFF-B16E0F7B9821}" type="sibTrans" cxnId="{60CE6014-90BA-4878-8683-252ECD81E423}">
      <dgm:prSet/>
      <dgm:spPr/>
      <dgm:t>
        <a:bodyPr/>
        <a:lstStyle/>
        <a:p>
          <a:endParaRPr lang="pt-BR"/>
        </a:p>
      </dgm:t>
    </dgm:pt>
    <dgm:pt modelId="{76E6F80E-1651-4974-AD7E-1B43161C203F}">
      <dgm:prSet/>
      <dgm:spPr/>
      <dgm:t>
        <a:bodyPr/>
        <a:lstStyle/>
        <a:p>
          <a:pPr marR="0" algn="ctr" rtl="0"/>
          <a:r>
            <a:rPr lang="pt-BR" i="1" baseline="0">
              <a:latin typeface="Calibri"/>
            </a:rPr>
            <a:t>Diversidade das bases de financiamento</a:t>
          </a:r>
          <a:endParaRPr lang="pt-BR"/>
        </a:p>
      </dgm:t>
    </dgm:pt>
    <dgm:pt modelId="{ED5AFC90-41FB-4491-988B-E2299D65F482}" type="parTrans" cxnId="{16238C93-49B9-4738-9DD1-20AE950EFF87}">
      <dgm:prSet/>
      <dgm:spPr/>
      <dgm:t>
        <a:bodyPr/>
        <a:lstStyle/>
        <a:p>
          <a:endParaRPr lang="pt-BR"/>
        </a:p>
      </dgm:t>
    </dgm:pt>
    <dgm:pt modelId="{07773EF2-A5FC-40C8-A5DF-88878CEC5AD7}" type="sibTrans" cxnId="{16238C93-49B9-4738-9DD1-20AE950EFF87}">
      <dgm:prSet/>
      <dgm:spPr/>
      <dgm:t>
        <a:bodyPr/>
        <a:lstStyle/>
        <a:p>
          <a:endParaRPr lang="pt-BR"/>
        </a:p>
      </dgm:t>
    </dgm:pt>
    <dgm:pt modelId="{905075EE-C70B-4BBD-BEA4-4E9BC22B6565}" type="pres">
      <dgm:prSet presAssocID="{74D14F8D-68E4-4A3C-A6CE-45652BAD2B34}" presName="hierChild1" presStyleCnt="0">
        <dgm:presLayoutVars>
          <dgm:orgChart val="1"/>
          <dgm:chPref val="1"/>
          <dgm:dir/>
          <dgm:animOne val="branch"/>
          <dgm:animLvl val="lvl"/>
          <dgm:resizeHandles/>
        </dgm:presLayoutVars>
      </dgm:prSet>
      <dgm:spPr/>
    </dgm:pt>
    <dgm:pt modelId="{A4CBE770-234B-4ADE-A633-6F9454E91E6C}" type="pres">
      <dgm:prSet presAssocID="{6C01AB6F-3CE9-4A04-8247-2A8CEBD31F11}" presName="hierRoot1" presStyleCnt="0">
        <dgm:presLayoutVars>
          <dgm:hierBranch val="hang"/>
        </dgm:presLayoutVars>
      </dgm:prSet>
      <dgm:spPr/>
    </dgm:pt>
    <dgm:pt modelId="{28CFAD02-CBD8-4E6E-9A2E-05675C970BFE}" type="pres">
      <dgm:prSet presAssocID="{6C01AB6F-3CE9-4A04-8247-2A8CEBD31F11}" presName="rootComposite1" presStyleCnt="0"/>
      <dgm:spPr/>
    </dgm:pt>
    <dgm:pt modelId="{18BF0BBB-6755-4CBE-B6D9-EFC2864FDC2B}" type="pres">
      <dgm:prSet presAssocID="{6C01AB6F-3CE9-4A04-8247-2A8CEBD31F11}" presName="rootText1" presStyleLbl="node0" presStyleIdx="0" presStyleCnt="1">
        <dgm:presLayoutVars>
          <dgm:chPref val="3"/>
        </dgm:presLayoutVars>
      </dgm:prSet>
      <dgm:spPr/>
    </dgm:pt>
    <dgm:pt modelId="{D15497F4-6566-4613-B216-2E9DC7970754}" type="pres">
      <dgm:prSet presAssocID="{6C01AB6F-3CE9-4A04-8247-2A8CEBD31F11}" presName="rootConnector1" presStyleLbl="node1" presStyleIdx="0" presStyleCnt="0"/>
      <dgm:spPr/>
    </dgm:pt>
    <dgm:pt modelId="{2AC35A14-A8AA-484F-878F-6392EE830F0B}" type="pres">
      <dgm:prSet presAssocID="{6C01AB6F-3CE9-4A04-8247-2A8CEBD31F11}" presName="hierChild2" presStyleCnt="0"/>
      <dgm:spPr/>
    </dgm:pt>
    <dgm:pt modelId="{BCF660F3-B468-4A9F-B0E1-C7728A1CC2DB}" type="pres">
      <dgm:prSet presAssocID="{618F753D-E22A-414C-B98C-CD0A09FCEDBF}" presName="Name48" presStyleLbl="parChTrans1D2" presStyleIdx="0" presStyleCnt="6"/>
      <dgm:spPr/>
    </dgm:pt>
    <dgm:pt modelId="{809EEB79-E20E-478C-9283-9F1844BC0541}" type="pres">
      <dgm:prSet presAssocID="{CBB3B687-9734-4274-A096-101CB567AC02}" presName="hierRoot2" presStyleCnt="0">
        <dgm:presLayoutVars>
          <dgm:hierBranch/>
        </dgm:presLayoutVars>
      </dgm:prSet>
      <dgm:spPr/>
    </dgm:pt>
    <dgm:pt modelId="{185E9B6A-45DC-4419-9F89-572DCB2BFADC}" type="pres">
      <dgm:prSet presAssocID="{CBB3B687-9734-4274-A096-101CB567AC02}" presName="rootComposite" presStyleCnt="0"/>
      <dgm:spPr/>
    </dgm:pt>
    <dgm:pt modelId="{F588C163-7EAA-4F77-9A92-BC530070D82F}" type="pres">
      <dgm:prSet presAssocID="{CBB3B687-9734-4274-A096-101CB567AC02}" presName="rootText" presStyleLbl="node2" presStyleIdx="0" presStyleCnt="3">
        <dgm:presLayoutVars>
          <dgm:chPref val="3"/>
        </dgm:presLayoutVars>
      </dgm:prSet>
      <dgm:spPr/>
    </dgm:pt>
    <dgm:pt modelId="{3FB721C7-4219-42F3-B2C4-92B788BB361F}" type="pres">
      <dgm:prSet presAssocID="{CBB3B687-9734-4274-A096-101CB567AC02}" presName="rootConnector" presStyleLbl="node2" presStyleIdx="0" presStyleCnt="3"/>
      <dgm:spPr/>
    </dgm:pt>
    <dgm:pt modelId="{2ADFF13F-DFC4-44FE-96AE-685CE375A29E}" type="pres">
      <dgm:prSet presAssocID="{CBB3B687-9734-4274-A096-101CB567AC02}" presName="hierChild4" presStyleCnt="0"/>
      <dgm:spPr/>
    </dgm:pt>
    <dgm:pt modelId="{E6D5A2AC-05BC-43CC-8B5D-BAEC31BE5407}" type="pres">
      <dgm:prSet presAssocID="{CBB3B687-9734-4274-A096-101CB567AC02}" presName="hierChild5" presStyleCnt="0"/>
      <dgm:spPr/>
    </dgm:pt>
    <dgm:pt modelId="{8C89F452-23F2-4B7E-9200-1CDA5F0382E6}" type="pres">
      <dgm:prSet presAssocID="{08A770C4-1E78-4BF2-8FB1-9C0D9D9E04F0}" presName="Name48" presStyleLbl="parChTrans1D2" presStyleIdx="1" presStyleCnt="6"/>
      <dgm:spPr/>
    </dgm:pt>
    <dgm:pt modelId="{354A8E96-CDA7-4F44-BBC2-EE2A433A56B2}" type="pres">
      <dgm:prSet presAssocID="{DB7E6CB7-BA88-40FC-A44D-72480D32145D}" presName="hierRoot2" presStyleCnt="0">
        <dgm:presLayoutVars>
          <dgm:hierBranch/>
        </dgm:presLayoutVars>
      </dgm:prSet>
      <dgm:spPr/>
    </dgm:pt>
    <dgm:pt modelId="{BFE6DBEC-2032-4100-AB33-92B00B43A033}" type="pres">
      <dgm:prSet presAssocID="{DB7E6CB7-BA88-40FC-A44D-72480D32145D}" presName="rootComposite" presStyleCnt="0"/>
      <dgm:spPr/>
    </dgm:pt>
    <dgm:pt modelId="{0D593F99-98B9-44DB-BC62-4342603E76DE}" type="pres">
      <dgm:prSet presAssocID="{DB7E6CB7-BA88-40FC-A44D-72480D32145D}" presName="rootText" presStyleLbl="node2" presStyleIdx="1" presStyleCnt="3">
        <dgm:presLayoutVars>
          <dgm:chPref val="3"/>
        </dgm:presLayoutVars>
      </dgm:prSet>
      <dgm:spPr/>
    </dgm:pt>
    <dgm:pt modelId="{F42A51A6-6234-4463-BF11-BD2B290DB9C3}" type="pres">
      <dgm:prSet presAssocID="{DB7E6CB7-BA88-40FC-A44D-72480D32145D}" presName="rootConnector" presStyleLbl="node2" presStyleIdx="1" presStyleCnt="3"/>
      <dgm:spPr/>
    </dgm:pt>
    <dgm:pt modelId="{FC66D2E1-BB2F-45C9-84CF-6EE7EDE78882}" type="pres">
      <dgm:prSet presAssocID="{DB7E6CB7-BA88-40FC-A44D-72480D32145D}" presName="hierChild4" presStyleCnt="0"/>
      <dgm:spPr/>
    </dgm:pt>
    <dgm:pt modelId="{3B59E04B-BFAF-4AFF-927F-DE31B6D13AA6}" type="pres">
      <dgm:prSet presAssocID="{DB7E6CB7-BA88-40FC-A44D-72480D32145D}" presName="hierChild5" presStyleCnt="0"/>
      <dgm:spPr/>
    </dgm:pt>
    <dgm:pt modelId="{A617E47D-A732-4A44-80C2-D57BD97DBB54}" type="pres">
      <dgm:prSet presAssocID="{ED5AFC90-41FB-4491-988B-E2299D65F482}" presName="Name48" presStyleLbl="parChTrans1D2" presStyleIdx="2" presStyleCnt="6"/>
      <dgm:spPr/>
    </dgm:pt>
    <dgm:pt modelId="{EA790AC6-F4F5-4071-ABD1-769E4B4781B1}" type="pres">
      <dgm:prSet presAssocID="{76E6F80E-1651-4974-AD7E-1B43161C203F}" presName="hierRoot2" presStyleCnt="0">
        <dgm:presLayoutVars>
          <dgm:hierBranch/>
        </dgm:presLayoutVars>
      </dgm:prSet>
      <dgm:spPr/>
    </dgm:pt>
    <dgm:pt modelId="{91BC4F7E-BFDD-470A-AE9B-B166341601D7}" type="pres">
      <dgm:prSet presAssocID="{76E6F80E-1651-4974-AD7E-1B43161C203F}" presName="rootComposite" presStyleCnt="0"/>
      <dgm:spPr/>
    </dgm:pt>
    <dgm:pt modelId="{04545682-2C60-4510-A425-23B7BD06E8EE}" type="pres">
      <dgm:prSet presAssocID="{76E6F80E-1651-4974-AD7E-1B43161C203F}" presName="rootText" presStyleLbl="node2" presStyleIdx="2" presStyleCnt="3">
        <dgm:presLayoutVars>
          <dgm:chPref val="3"/>
        </dgm:presLayoutVars>
      </dgm:prSet>
      <dgm:spPr/>
    </dgm:pt>
    <dgm:pt modelId="{5E1BEAAD-76F0-47DD-A9FA-2C85938042CE}" type="pres">
      <dgm:prSet presAssocID="{76E6F80E-1651-4974-AD7E-1B43161C203F}" presName="rootConnector" presStyleLbl="node2" presStyleIdx="2" presStyleCnt="3"/>
      <dgm:spPr/>
    </dgm:pt>
    <dgm:pt modelId="{CF7FDECB-5C6A-4A1B-B4B1-4751899F5D50}" type="pres">
      <dgm:prSet presAssocID="{76E6F80E-1651-4974-AD7E-1B43161C203F}" presName="hierChild4" presStyleCnt="0"/>
      <dgm:spPr/>
    </dgm:pt>
    <dgm:pt modelId="{17E78440-0C63-4F4F-A035-225995A18258}" type="pres">
      <dgm:prSet presAssocID="{76E6F80E-1651-4974-AD7E-1B43161C203F}" presName="hierChild5" presStyleCnt="0"/>
      <dgm:spPr/>
    </dgm:pt>
    <dgm:pt modelId="{B685011B-D4ED-4B87-943B-DE2ED439DFAD}" type="pres">
      <dgm:prSet presAssocID="{6C01AB6F-3CE9-4A04-8247-2A8CEBD31F11}" presName="hierChild3" presStyleCnt="0"/>
      <dgm:spPr/>
    </dgm:pt>
    <dgm:pt modelId="{11922E2E-1C16-4D40-A17B-94159C0EB010}" type="pres">
      <dgm:prSet presAssocID="{A442E549-F6FF-4E0F-B3DC-B0DBA0078252}" presName="Name111" presStyleLbl="parChTrans1D2" presStyleIdx="3" presStyleCnt="6"/>
      <dgm:spPr/>
    </dgm:pt>
    <dgm:pt modelId="{2AFE918E-5A20-4F85-A350-F8666DCA179B}" type="pres">
      <dgm:prSet presAssocID="{00A3002D-5215-4B67-B9D0-B81CBD9CBDED}" presName="hierRoot3" presStyleCnt="0">
        <dgm:presLayoutVars>
          <dgm:hierBranch/>
        </dgm:presLayoutVars>
      </dgm:prSet>
      <dgm:spPr/>
    </dgm:pt>
    <dgm:pt modelId="{26169EE5-7DA2-468B-93CB-D2E60DD3A70C}" type="pres">
      <dgm:prSet presAssocID="{00A3002D-5215-4B67-B9D0-B81CBD9CBDED}" presName="rootComposite3" presStyleCnt="0"/>
      <dgm:spPr/>
    </dgm:pt>
    <dgm:pt modelId="{36273E62-9791-45BC-977A-81EF345CC8A8}" type="pres">
      <dgm:prSet presAssocID="{00A3002D-5215-4B67-B9D0-B81CBD9CBDED}" presName="rootText3" presStyleLbl="asst1" presStyleIdx="0" presStyleCnt="3" custLinFactNeighborY="1261">
        <dgm:presLayoutVars>
          <dgm:chPref val="3"/>
        </dgm:presLayoutVars>
      </dgm:prSet>
      <dgm:spPr/>
    </dgm:pt>
    <dgm:pt modelId="{C75ADF89-960B-481F-9A75-123B685D64F4}" type="pres">
      <dgm:prSet presAssocID="{00A3002D-5215-4B67-B9D0-B81CBD9CBDED}" presName="rootConnector3" presStyleLbl="asst1" presStyleIdx="0" presStyleCnt="3"/>
      <dgm:spPr/>
    </dgm:pt>
    <dgm:pt modelId="{19F4AD2E-3561-4A9A-A061-50950C0E559F}" type="pres">
      <dgm:prSet presAssocID="{00A3002D-5215-4B67-B9D0-B81CBD9CBDED}" presName="hierChild6" presStyleCnt="0"/>
      <dgm:spPr/>
    </dgm:pt>
    <dgm:pt modelId="{37E662E6-224F-494A-BA01-7E10FA53C1A7}" type="pres">
      <dgm:prSet presAssocID="{00A3002D-5215-4B67-B9D0-B81CBD9CBDED}" presName="hierChild7" presStyleCnt="0"/>
      <dgm:spPr/>
    </dgm:pt>
    <dgm:pt modelId="{9CF52D08-37AF-4DCA-B46E-E0063CA46EDB}" type="pres">
      <dgm:prSet presAssocID="{1EE68D81-CD82-449A-955B-6725BF4E0CCD}" presName="Name111" presStyleLbl="parChTrans1D2" presStyleIdx="4" presStyleCnt="6"/>
      <dgm:spPr/>
    </dgm:pt>
    <dgm:pt modelId="{B22618B2-F45B-44FE-B9C3-4154A796A7F2}" type="pres">
      <dgm:prSet presAssocID="{A9469CC9-CE89-4BB6-9283-297C8251A95F}" presName="hierRoot3" presStyleCnt="0">
        <dgm:presLayoutVars>
          <dgm:hierBranch/>
        </dgm:presLayoutVars>
      </dgm:prSet>
      <dgm:spPr/>
    </dgm:pt>
    <dgm:pt modelId="{990031D0-CE63-427B-A87D-B9DC260F143F}" type="pres">
      <dgm:prSet presAssocID="{A9469CC9-CE89-4BB6-9283-297C8251A95F}" presName="rootComposite3" presStyleCnt="0"/>
      <dgm:spPr/>
    </dgm:pt>
    <dgm:pt modelId="{10C2C5B6-EC7C-41B2-8FF7-47BD1DBEB10B}" type="pres">
      <dgm:prSet presAssocID="{A9469CC9-CE89-4BB6-9283-297C8251A95F}" presName="rootText3" presStyleLbl="asst1" presStyleIdx="1" presStyleCnt="3">
        <dgm:presLayoutVars>
          <dgm:chPref val="3"/>
        </dgm:presLayoutVars>
      </dgm:prSet>
      <dgm:spPr/>
    </dgm:pt>
    <dgm:pt modelId="{8E6BCE32-797B-4DF5-9463-0B99F401D83B}" type="pres">
      <dgm:prSet presAssocID="{A9469CC9-CE89-4BB6-9283-297C8251A95F}" presName="rootConnector3" presStyleLbl="asst1" presStyleIdx="1" presStyleCnt="3"/>
      <dgm:spPr/>
    </dgm:pt>
    <dgm:pt modelId="{BE37F4A4-E0D7-435E-B1B8-3C12787B90DE}" type="pres">
      <dgm:prSet presAssocID="{A9469CC9-CE89-4BB6-9283-297C8251A95F}" presName="hierChild6" presStyleCnt="0"/>
      <dgm:spPr/>
    </dgm:pt>
    <dgm:pt modelId="{C53C0702-FD4A-45D5-B839-F3FF45ED1ADB}" type="pres">
      <dgm:prSet presAssocID="{CC853F35-FD03-4001-80CD-313473AF9BD3}" presName="Name35" presStyleLbl="parChTrans1D3" presStyleIdx="0" presStyleCnt="3"/>
      <dgm:spPr/>
    </dgm:pt>
    <dgm:pt modelId="{F96006A2-6193-40FA-A6EE-232C7C9D6165}" type="pres">
      <dgm:prSet presAssocID="{167FDCFB-04CF-4E27-9A39-B7C356FE1DA4}" presName="hierRoot2" presStyleCnt="0">
        <dgm:presLayoutVars>
          <dgm:hierBranch val="r"/>
        </dgm:presLayoutVars>
      </dgm:prSet>
      <dgm:spPr/>
    </dgm:pt>
    <dgm:pt modelId="{C1028959-F3F8-4E03-978C-25321B0C752D}" type="pres">
      <dgm:prSet presAssocID="{167FDCFB-04CF-4E27-9A39-B7C356FE1DA4}" presName="rootComposite" presStyleCnt="0"/>
      <dgm:spPr/>
    </dgm:pt>
    <dgm:pt modelId="{A8A41E60-21D2-4A7D-B7F0-47543F770D8F}" type="pres">
      <dgm:prSet presAssocID="{167FDCFB-04CF-4E27-9A39-B7C356FE1DA4}" presName="rootText" presStyleLbl="node3" presStyleIdx="0" presStyleCnt="3">
        <dgm:presLayoutVars>
          <dgm:chPref val="3"/>
        </dgm:presLayoutVars>
      </dgm:prSet>
      <dgm:spPr/>
    </dgm:pt>
    <dgm:pt modelId="{0FAC9C89-F963-4E45-900D-C32577AA17C4}" type="pres">
      <dgm:prSet presAssocID="{167FDCFB-04CF-4E27-9A39-B7C356FE1DA4}" presName="rootConnector" presStyleLbl="node3" presStyleIdx="0" presStyleCnt="3"/>
      <dgm:spPr/>
    </dgm:pt>
    <dgm:pt modelId="{A71DD63F-4320-46B2-BB5E-B8D15C780736}" type="pres">
      <dgm:prSet presAssocID="{167FDCFB-04CF-4E27-9A39-B7C356FE1DA4}" presName="hierChild4" presStyleCnt="0"/>
      <dgm:spPr/>
    </dgm:pt>
    <dgm:pt modelId="{7A2E5457-AA29-43F1-8B61-51715765265D}" type="pres">
      <dgm:prSet presAssocID="{167FDCFB-04CF-4E27-9A39-B7C356FE1DA4}" presName="hierChild5" presStyleCnt="0"/>
      <dgm:spPr/>
    </dgm:pt>
    <dgm:pt modelId="{50B449EC-4FAC-4E36-8529-4B368BB5972B}" type="pres">
      <dgm:prSet presAssocID="{83B2A05D-1203-4E99-A8FE-50556C6C058C}" presName="Name35" presStyleLbl="parChTrans1D3" presStyleIdx="1" presStyleCnt="3"/>
      <dgm:spPr/>
    </dgm:pt>
    <dgm:pt modelId="{7B496DB8-EE66-4078-BCA2-AC94A1361DED}" type="pres">
      <dgm:prSet presAssocID="{FA9E67FE-12CB-49D1-97CA-1F92D6910094}" presName="hierRoot2" presStyleCnt="0">
        <dgm:presLayoutVars>
          <dgm:hierBranch val="r"/>
        </dgm:presLayoutVars>
      </dgm:prSet>
      <dgm:spPr/>
    </dgm:pt>
    <dgm:pt modelId="{FD92E1C2-1666-4992-BBCD-C0B8B2A2F347}" type="pres">
      <dgm:prSet presAssocID="{FA9E67FE-12CB-49D1-97CA-1F92D6910094}" presName="rootComposite" presStyleCnt="0"/>
      <dgm:spPr/>
    </dgm:pt>
    <dgm:pt modelId="{F6AB02CD-1FC2-411A-8985-767272D85F40}" type="pres">
      <dgm:prSet presAssocID="{FA9E67FE-12CB-49D1-97CA-1F92D6910094}" presName="rootText" presStyleLbl="node3" presStyleIdx="1" presStyleCnt="3">
        <dgm:presLayoutVars>
          <dgm:chPref val="3"/>
        </dgm:presLayoutVars>
      </dgm:prSet>
      <dgm:spPr/>
    </dgm:pt>
    <dgm:pt modelId="{3EEE3F67-106C-48FC-A936-2D58F82B6C45}" type="pres">
      <dgm:prSet presAssocID="{FA9E67FE-12CB-49D1-97CA-1F92D6910094}" presName="rootConnector" presStyleLbl="node3" presStyleIdx="1" presStyleCnt="3"/>
      <dgm:spPr/>
    </dgm:pt>
    <dgm:pt modelId="{C093E683-BEF5-46BC-BDFF-B73168BA696E}" type="pres">
      <dgm:prSet presAssocID="{FA9E67FE-12CB-49D1-97CA-1F92D6910094}" presName="hierChild4" presStyleCnt="0"/>
      <dgm:spPr/>
    </dgm:pt>
    <dgm:pt modelId="{46BABAA0-94AB-4B4D-8360-11596D69C17F}" type="pres">
      <dgm:prSet presAssocID="{FA9E67FE-12CB-49D1-97CA-1F92D6910094}" presName="hierChild5" presStyleCnt="0"/>
      <dgm:spPr/>
    </dgm:pt>
    <dgm:pt modelId="{92383B1F-AB24-4DAE-B0D7-819B8C79D337}" type="pres">
      <dgm:prSet presAssocID="{4F02B4C2-B605-4333-AE1B-B31AD8AFD131}" presName="Name35" presStyleLbl="parChTrans1D3" presStyleIdx="2" presStyleCnt="3"/>
      <dgm:spPr/>
    </dgm:pt>
    <dgm:pt modelId="{4FC84933-3F66-45EF-91DE-B9434D03306F}" type="pres">
      <dgm:prSet presAssocID="{B662D885-8B4A-4A8F-9482-7DB4C1F4A906}" presName="hierRoot2" presStyleCnt="0">
        <dgm:presLayoutVars>
          <dgm:hierBranch val="r"/>
        </dgm:presLayoutVars>
      </dgm:prSet>
      <dgm:spPr/>
    </dgm:pt>
    <dgm:pt modelId="{3EF1B1C7-837F-4B8E-8FE3-8FF25CEC1EFC}" type="pres">
      <dgm:prSet presAssocID="{B662D885-8B4A-4A8F-9482-7DB4C1F4A906}" presName="rootComposite" presStyleCnt="0"/>
      <dgm:spPr/>
    </dgm:pt>
    <dgm:pt modelId="{1D9014B2-EC83-4BA4-8ECB-FBFA4538CF92}" type="pres">
      <dgm:prSet presAssocID="{B662D885-8B4A-4A8F-9482-7DB4C1F4A906}" presName="rootText" presStyleLbl="node3" presStyleIdx="2" presStyleCnt="3">
        <dgm:presLayoutVars>
          <dgm:chPref val="3"/>
        </dgm:presLayoutVars>
      </dgm:prSet>
      <dgm:spPr/>
    </dgm:pt>
    <dgm:pt modelId="{2742AF17-3946-48CE-9A1B-FC9068E69A74}" type="pres">
      <dgm:prSet presAssocID="{B662D885-8B4A-4A8F-9482-7DB4C1F4A906}" presName="rootConnector" presStyleLbl="node3" presStyleIdx="2" presStyleCnt="3"/>
      <dgm:spPr/>
    </dgm:pt>
    <dgm:pt modelId="{883010C9-5B55-4E0A-8EED-522A0ED51EE0}" type="pres">
      <dgm:prSet presAssocID="{B662D885-8B4A-4A8F-9482-7DB4C1F4A906}" presName="hierChild4" presStyleCnt="0"/>
      <dgm:spPr/>
    </dgm:pt>
    <dgm:pt modelId="{A419CE8F-ECAB-4F40-A2A7-61CEB26DD6BE}" type="pres">
      <dgm:prSet presAssocID="{B662D885-8B4A-4A8F-9482-7DB4C1F4A906}" presName="hierChild5" presStyleCnt="0"/>
      <dgm:spPr/>
    </dgm:pt>
    <dgm:pt modelId="{D162ABA7-62C4-40C8-84D0-E7AEED5FBC2A}" type="pres">
      <dgm:prSet presAssocID="{A9469CC9-CE89-4BB6-9283-297C8251A95F}" presName="hierChild7" presStyleCnt="0"/>
      <dgm:spPr/>
    </dgm:pt>
    <dgm:pt modelId="{CAF7B987-50D3-468C-950E-628277FE0EA9}" type="pres">
      <dgm:prSet presAssocID="{57942707-D227-4FCD-8317-075BCD5BD762}" presName="Name111" presStyleLbl="parChTrans1D2" presStyleIdx="5" presStyleCnt="6"/>
      <dgm:spPr/>
    </dgm:pt>
    <dgm:pt modelId="{26BF893B-3CC5-4571-B71E-B0F39AB87586}" type="pres">
      <dgm:prSet presAssocID="{6640C6A0-37A2-4588-9E25-4F6F141888E0}" presName="hierRoot3" presStyleCnt="0">
        <dgm:presLayoutVars>
          <dgm:hierBranch/>
        </dgm:presLayoutVars>
      </dgm:prSet>
      <dgm:spPr/>
    </dgm:pt>
    <dgm:pt modelId="{193009DE-897C-455F-97A6-F15BF1F66E3A}" type="pres">
      <dgm:prSet presAssocID="{6640C6A0-37A2-4588-9E25-4F6F141888E0}" presName="rootComposite3" presStyleCnt="0"/>
      <dgm:spPr/>
    </dgm:pt>
    <dgm:pt modelId="{4914276B-91EE-4813-8689-3FCBAE0F797F}" type="pres">
      <dgm:prSet presAssocID="{6640C6A0-37A2-4588-9E25-4F6F141888E0}" presName="rootText3" presStyleLbl="asst1" presStyleIdx="2" presStyleCnt="3">
        <dgm:presLayoutVars>
          <dgm:chPref val="3"/>
        </dgm:presLayoutVars>
      </dgm:prSet>
      <dgm:spPr/>
    </dgm:pt>
    <dgm:pt modelId="{EB09B3AF-8B30-4DA4-AE6D-C85140252924}" type="pres">
      <dgm:prSet presAssocID="{6640C6A0-37A2-4588-9E25-4F6F141888E0}" presName="rootConnector3" presStyleLbl="asst1" presStyleIdx="2" presStyleCnt="3"/>
      <dgm:spPr/>
    </dgm:pt>
    <dgm:pt modelId="{E7135CE8-5CFD-409A-B7A4-8A6740AAC223}" type="pres">
      <dgm:prSet presAssocID="{6640C6A0-37A2-4588-9E25-4F6F141888E0}" presName="hierChild6" presStyleCnt="0"/>
      <dgm:spPr/>
    </dgm:pt>
    <dgm:pt modelId="{ED35562F-039C-4EE6-BE0F-4A57B84288B8}" type="pres">
      <dgm:prSet presAssocID="{6640C6A0-37A2-4588-9E25-4F6F141888E0}" presName="hierChild7" presStyleCnt="0"/>
      <dgm:spPr/>
    </dgm:pt>
  </dgm:ptLst>
  <dgm:cxnLst>
    <dgm:cxn modelId="{EED24C05-A9AF-471A-A0B9-AD4C26A7358D}" srcId="{6C01AB6F-3CE9-4A04-8247-2A8CEBD31F11}" destId="{CBB3B687-9734-4274-A096-101CB567AC02}" srcOrd="3" destOrd="0" parTransId="{618F753D-E22A-414C-B98C-CD0A09FCEDBF}" sibTransId="{C321C15C-E538-44F9-B679-FA7D7ED70DF9}"/>
    <dgm:cxn modelId="{F720D808-7855-4CA7-A355-8BCFE836E2B5}" type="presOf" srcId="{4F02B4C2-B605-4333-AE1B-B31AD8AFD131}" destId="{92383B1F-AB24-4DAE-B0D7-819B8C79D337}" srcOrd="0" destOrd="0" presId="urn:microsoft.com/office/officeart/2005/8/layout/orgChart1"/>
    <dgm:cxn modelId="{4D812B0A-D7B9-48A0-9054-3041131BC864}" type="presOf" srcId="{6640C6A0-37A2-4588-9E25-4F6F141888E0}" destId="{4914276B-91EE-4813-8689-3FCBAE0F797F}" srcOrd="0" destOrd="0" presId="urn:microsoft.com/office/officeart/2005/8/layout/orgChart1"/>
    <dgm:cxn modelId="{90A7040F-4A7E-4B9D-A30D-076ECF5D80A7}" srcId="{6C01AB6F-3CE9-4A04-8247-2A8CEBD31F11}" destId="{A9469CC9-CE89-4BB6-9283-297C8251A95F}" srcOrd="1" destOrd="0" parTransId="{1EE68D81-CD82-449A-955B-6725BF4E0CCD}" sibTransId="{D187AB14-BCD2-4475-91FC-72889029F7A2}"/>
    <dgm:cxn modelId="{04EEAC11-9F4C-454C-B9E1-4D088D4A17A9}" type="presOf" srcId="{618F753D-E22A-414C-B98C-CD0A09FCEDBF}" destId="{BCF660F3-B468-4A9F-B0E1-C7728A1CC2DB}" srcOrd="0" destOrd="0" presId="urn:microsoft.com/office/officeart/2005/8/layout/orgChart1"/>
    <dgm:cxn modelId="{60CE6014-90BA-4878-8683-252ECD81E423}" srcId="{6C01AB6F-3CE9-4A04-8247-2A8CEBD31F11}" destId="{DB7E6CB7-BA88-40FC-A44D-72480D32145D}" srcOrd="4" destOrd="0" parTransId="{08A770C4-1E78-4BF2-8FB1-9C0D9D9E04F0}" sibTransId="{636A5C28-6CE7-424C-9CFF-B16E0F7B9821}"/>
    <dgm:cxn modelId="{71F7A61B-5377-4398-AE51-36BCF4F29536}" type="presOf" srcId="{DB7E6CB7-BA88-40FC-A44D-72480D32145D}" destId="{F42A51A6-6234-4463-BF11-BD2B290DB9C3}" srcOrd="1" destOrd="0" presId="urn:microsoft.com/office/officeart/2005/8/layout/orgChart1"/>
    <dgm:cxn modelId="{992F6931-7FF2-4BC5-8E5A-F1E67A4C3CF7}" type="presOf" srcId="{ED5AFC90-41FB-4491-988B-E2299D65F482}" destId="{A617E47D-A732-4A44-80C2-D57BD97DBB54}" srcOrd="0" destOrd="0" presId="urn:microsoft.com/office/officeart/2005/8/layout/orgChart1"/>
    <dgm:cxn modelId="{3F724539-8C4A-49EE-A344-40C5EFEB5696}" type="presOf" srcId="{A9469CC9-CE89-4BB6-9283-297C8251A95F}" destId="{8E6BCE32-797B-4DF5-9463-0B99F401D83B}" srcOrd="1" destOrd="0" presId="urn:microsoft.com/office/officeart/2005/8/layout/orgChart1"/>
    <dgm:cxn modelId="{013F033B-4A6F-419A-8B66-563C066D0731}" type="presOf" srcId="{1EE68D81-CD82-449A-955B-6725BF4E0CCD}" destId="{9CF52D08-37AF-4DCA-B46E-E0063CA46EDB}" srcOrd="0" destOrd="0" presId="urn:microsoft.com/office/officeart/2005/8/layout/orgChart1"/>
    <dgm:cxn modelId="{A16B9E3E-54F3-4D03-A9BB-DB838D8C24A8}" type="presOf" srcId="{83B2A05D-1203-4E99-A8FE-50556C6C058C}" destId="{50B449EC-4FAC-4E36-8529-4B368BB5972B}" srcOrd="0" destOrd="0" presId="urn:microsoft.com/office/officeart/2005/8/layout/orgChart1"/>
    <dgm:cxn modelId="{004A7340-C489-48B0-A94B-92F642166D69}" type="presOf" srcId="{FA9E67FE-12CB-49D1-97CA-1F92D6910094}" destId="{F6AB02CD-1FC2-411A-8985-767272D85F40}" srcOrd="0" destOrd="0" presId="urn:microsoft.com/office/officeart/2005/8/layout/orgChart1"/>
    <dgm:cxn modelId="{847DB95D-D816-4868-BE68-0C97A94810DB}" srcId="{A9469CC9-CE89-4BB6-9283-297C8251A95F}" destId="{B662D885-8B4A-4A8F-9482-7DB4C1F4A906}" srcOrd="2" destOrd="0" parTransId="{4F02B4C2-B605-4333-AE1B-B31AD8AFD131}" sibTransId="{F0CF76AD-C4C4-4F69-9D58-0911A226B625}"/>
    <dgm:cxn modelId="{28D74441-29A9-475C-8D0F-E24AC91567F4}" type="presOf" srcId="{76E6F80E-1651-4974-AD7E-1B43161C203F}" destId="{04545682-2C60-4510-A425-23B7BD06E8EE}" srcOrd="0" destOrd="0" presId="urn:microsoft.com/office/officeart/2005/8/layout/orgChart1"/>
    <dgm:cxn modelId="{A80CD946-695A-49FA-B0B2-EC1541BD95DE}" type="presOf" srcId="{167FDCFB-04CF-4E27-9A39-B7C356FE1DA4}" destId="{0FAC9C89-F963-4E45-900D-C32577AA17C4}" srcOrd="1" destOrd="0" presId="urn:microsoft.com/office/officeart/2005/8/layout/orgChart1"/>
    <dgm:cxn modelId="{7BC3E06B-EB25-4DD9-9DFF-5537399F68AA}" type="presOf" srcId="{00A3002D-5215-4B67-B9D0-B81CBD9CBDED}" destId="{C75ADF89-960B-481F-9A75-123B685D64F4}" srcOrd="1" destOrd="0" presId="urn:microsoft.com/office/officeart/2005/8/layout/orgChart1"/>
    <dgm:cxn modelId="{2410AB6E-EAB0-45C9-BFF0-64DE40D8B31E}" type="presOf" srcId="{74D14F8D-68E4-4A3C-A6CE-45652BAD2B34}" destId="{905075EE-C70B-4BBD-BEA4-4E9BC22B6565}" srcOrd="0" destOrd="0" presId="urn:microsoft.com/office/officeart/2005/8/layout/orgChart1"/>
    <dgm:cxn modelId="{325BC55A-F4A1-415F-B05B-0FFFE1A33899}" type="presOf" srcId="{A442E549-F6FF-4E0F-B3DC-B0DBA0078252}" destId="{11922E2E-1C16-4D40-A17B-94159C0EB010}" srcOrd="0" destOrd="0" presId="urn:microsoft.com/office/officeart/2005/8/layout/orgChart1"/>
    <dgm:cxn modelId="{B3102881-1613-4892-A12B-7505D1382792}" type="presOf" srcId="{6C01AB6F-3CE9-4A04-8247-2A8CEBD31F11}" destId="{18BF0BBB-6755-4CBE-B6D9-EFC2864FDC2B}" srcOrd="0" destOrd="0" presId="urn:microsoft.com/office/officeart/2005/8/layout/orgChart1"/>
    <dgm:cxn modelId="{16238C93-49B9-4738-9DD1-20AE950EFF87}" srcId="{6C01AB6F-3CE9-4A04-8247-2A8CEBD31F11}" destId="{76E6F80E-1651-4974-AD7E-1B43161C203F}" srcOrd="5" destOrd="0" parTransId="{ED5AFC90-41FB-4491-988B-E2299D65F482}" sibTransId="{07773EF2-A5FC-40C8-A5DF-88878CEC5AD7}"/>
    <dgm:cxn modelId="{0089079A-347F-4423-8B15-2F9F5A49AE5C}" type="presOf" srcId="{08A770C4-1E78-4BF2-8FB1-9C0D9D9E04F0}" destId="{8C89F452-23F2-4B7E-9200-1CDA5F0382E6}" srcOrd="0" destOrd="0" presId="urn:microsoft.com/office/officeart/2005/8/layout/orgChart1"/>
    <dgm:cxn modelId="{EB13229D-80A7-41FD-9094-B2089C65B40C}" type="presOf" srcId="{B662D885-8B4A-4A8F-9482-7DB4C1F4A906}" destId="{2742AF17-3946-48CE-9A1B-FC9068E69A74}" srcOrd="1" destOrd="0" presId="urn:microsoft.com/office/officeart/2005/8/layout/orgChart1"/>
    <dgm:cxn modelId="{5285B69D-A7D9-4260-80E0-11F110AFA50F}" type="presOf" srcId="{A9469CC9-CE89-4BB6-9283-297C8251A95F}" destId="{10C2C5B6-EC7C-41B2-8FF7-47BD1DBEB10B}" srcOrd="0" destOrd="0" presId="urn:microsoft.com/office/officeart/2005/8/layout/orgChart1"/>
    <dgm:cxn modelId="{976E54A3-B946-46A5-AFD2-227163595E29}" srcId="{A9469CC9-CE89-4BB6-9283-297C8251A95F}" destId="{167FDCFB-04CF-4E27-9A39-B7C356FE1DA4}" srcOrd="0" destOrd="0" parTransId="{CC853F35-FD03-4001-80CD-313473AF9BD3}" sibTransId="{C36B30A7-D0BA-43A3-80D1-6706DD7FE9E8}"/>
    <dgm:cxn modelId="{51AC75A5-9B43-42FF-AD16-CCC9D4405175}" type="presOf" srcId="{57942707-D227-4FCD-8317-075BCD5BD762}" destId="{CAF7B987-50D3-468C-950E-628277FE0EA9}" srcOrd="0" destOrd="0" presId="urn:microsoft.com/office/officeart/2005/8/layout/orgChart1"/>
    <dgm:cxn modelId="{BE7CE1A5-56AA-4C50-9050-76F9CB422593}" srcId="{A9469CC9-CE89-4BB6-9283-297C8251A95F}" destId="{FA9E67FE-12CB-49D1-97CA-1F92D6910094}" srcOrd="1" destOrd="0" parTransId="{83B2A05D-1203-4E99-A8FE-50556C6C058C}" sibTransId="{80082D25-A78B-4F12-8C06-4EDA2C054C82}"/>
    <dgm:cxn modelId="{046FC7A8-859D-4683-877D-D13D1037667B}" type="presOf" srcId="{CBB3B687-9734-4274-A096-101CB567AC02}" destId="{3FB721C7-4219-42F3-B2C4-92B788BB361F}" srcOrd="1" destOrd="0" presId="urn:microsoft.com/office/officeart/2005/8/layout/orgChart1"/>
    <dgm:cxn modelId="{B677C5AA-3456-4E9A-8012-ED4FD748496C}" type="presOf" srcId="{00A3002D-5215-4B67-B9D0-B81CBD9CBDED}" destId="{36273E62-9791-45BC-977A-81EF345CC8A8}" srcOrd="0" destOrd="0" presId="urn:microsoft.com/office/officeart/2005/8/layout/orgChart1"/>
    <dgm:cxn modelId="{08B174B1-BC0F-4079-AB12-EDFBBF3FDABE}" srcId="{6C01AB6F-3CE9-4A04-8247-2A8CEBD31F11}" destId="{00A3002D-5215-4B67-B9D0-B81CBD9CBDED}" srcOrd="0" destOrd="0" parTransId="{A442E549-F6FF-4E0F-B3DC-B0DBA0078252}" sibTransId="{D382B2F4-2285-458F-91C8-8B1DD8C53E4F}"/>
    <dgm:cxn modelId="{A8E52FB5-1621-4C50-8501-51C2BF088D49}" type="presOf" srcId="{B662D885-8B4A-4A8F-9482-7DB4C1F4A906}" destId="{1D9014B2-EC83-4BA4-8ECB-FBFA4538CF92}" srcOrd="0" destOrd="0" presId="urn:microsoft.com/office/officeart/2005/8/layout/orgChart1"/>
    <dgm:cxn modelId="{BC2DE1BA-9B56-427C-9605-29EF85A03F53}" type="presOf" srcId="{CBB3B687-9734-4274-A096-101CB567AC02}" destId="{F588C163-7EAA-4F77-9A92-BC530070D82F}" srcOrd="0" destOrd="0" presId="urn:microsoft.com/office/officeart/2005/8/layout/orgChart1"/>
    <dgm:cxn modelId="{5B2F8FBD-1DA3-41D3-92B7-59BDE63DB435}" type="presOf" srcId="{DB7E6CB7-BA88-40FC-A44D-72480D32145D}" destId="{0D593F99-98B9-44DB-BC62-4342603E76DE}" srcOrd="0" destOrd="0" presId="urn:microsoft.com/office/officeart/2005/8/layout/orgChart1"/>
    <dgm:cxn modelId="{19ACC1C1-7D73-4358-A71F-DF0AEE265259}" type="presOf" srcId="{FA9E67FE-12CB-49D1-97CA-1F92D6910094}" destId="{3EEE3F67-106C-48FC-A936-2D58F82B6C45}" srcOrd="1" destOrd="0" presId="urn:microsoft.com/office/officeart/2005/8/layout/orgChart1"/>
    <dgm:cxn modelId="{D3F019C2-C1F7-43E2-8863-A21194F7F90E}" type="presOf" srcId="{167FDCFB-04CF-4E27-9A39-B7C356FE1DA4}" destId="{A8A41E60-21D2-4A7D-B7F0-47543F770D8F}" srcOrd="0" destOrd="0" presId="urn:microsoft.com/office/officeart/2005/8/layout/orgChart1"/>
    <dgm:cxn modelId="{77928DC6-280D-44D9-8A3E-F4BEF9AD82BE}" type="presOf" srcId="{76E6F80E-1651-4974-AD7E-1B43161C203F}" destId="{5E1BEAAD-76F0-47DD-A9FA-2C85938042CE}" srcOrd="1" destOrd="0" presId="urn:microsoft.com/office/officeart/2005/8/layout/orgChart1"/>
    <dgm:cxn modelId="{CC7DCDC6-D093-4B59-AFE0-60031606461F}" type="presOf" srcId="{CC853F35-FD03-4001-80CD-313473AF9BD3}" destId="{C53C0702-FD4A-45D5-B839-F3FF45ED1ADB}" srcOrd="0" destOrd="0" presId="urn:microsoft.com/office/officeart/2005/8/layout/orgChart1"/>
    <dgm:cxn modelId="{D4623DCB-558A-4855-8E5A-D83B46E18389}" srcId="{6C01AB6F-3CE9-4A04-8247-2A8CEBD31F11}" destId="{6640C6A0-37A2-4588-9E25-4F6F141888E0}" srcOrd="2" destOrd="0" parTransId="{57942707-D227-4FCD-8317-075BCD5BD762}" sibTransId="{07E7B833-2066-404A-AE8E-267693B4FEC5}"/>
    <dgm:cxn modelId="{B89F22CC-4C29-42FE-BBD0-C987E0052C28}" type="presOf" srcId="{6C01AB6F-3CE9-4A04-8247-2A8CEBD31F11}" destId="{D15497F4-6566-4613-B216-2E9DC7970754}" srcOrd="1" destOrd="0" presId="urn:microsoft.com/office/officeart/2005/8/layout/orgChart1"/>
    <dgm:cxn modelId="{3BF0A3D2-3D88-44B6-B595-6677433640CF}" srcId="{74D14F8D-68E4-4A3C-A6CE-45652BAD2B34}" destId="{6C01AB6F-3CE9-4A04-8247-2A8CEBD31F11}" srcOrd="0" destOrd="0" parTransId="{D1E07C1C-C0C4-4EAB-84CB-79A8695E315F}" sibTransId="{D8B3CC8B-F037-4AC0-A474-B3C0169F7069}"/>
    <dgm:cxn modelId="{4EE2C8E5-04EF-4A30-B3CE-1321E356A001}" type="presOf" srcId="{6640C6A0-37A2-4588-9E25-4F6F141888E0}" destId="{EB09B3AF-8B30-4DA4-AE6D-C85140252924}" srcOrd="1" destOrd="0" presId="urn:microsoft.com/office/officeart/2005/8/layout/orgChart1"/>
    <dgm:cxn modelId="{398A4DBF-5207-4D37-A57D-88424D616D6B}" type="presParOf" srcId="{905075EE-C70B-4BBD-BEA4-4E9BC22B6565}" destId="{A4CBE770-234B-4ADE-A633-6F9454E91E6C}" srcOrd="0" destOrd="0" presId="urn:microsoft.com/office/officeart/2005/8/layout/orgChart1"/>
    <dgm:cxn modelId="{C1528FD6-6CCE-4783-B90B-CF9F5A6CF0FD}" type="presParOf" srcId="{A4CBE770-234B-4ADE-A633-6F9454E91E6C}" destId="{28CFAD02-CBD8-4E6E-9A2E-05675C970BFE}" srcOrd="0" destOrd="0" presId="urn:microsoft.com/office/officeart/2005/8/layout/orgChart1"/>
    <dgm:cxn modelId="{2E9B3681-B7F8-4E5B-80B5-07B141517C63}" type="presParOf" srcId="{28CFAD02-CBD8-4E6E-9A2E-05675C970BFE}" destId="{18BF0BBB-6755-4CBE-B6D9-EFC2864FDC2B}" srcOrd="0" destOrd="0" presId="urn:microsoft.com/office/officeart/2005/8/layout/orgChart1"/>
    <dgm:cxn modelId="{6A03A850-A21C-4959-B784-475AB542D515}" type="presParOf" srcId="{28CFAD02-CBD8-4E6E-9A2E-05675C970BFE}" destId="{D15497F4-6566-4613-B216-2E9DC7970754}" srcOrd="1" destOrd="0" presId="urn:microsoft.com/office/officeart/2005/8/layout/orgChart1"/>
    <dgm:cxn modelId="{A8624DCE-7207-452F-A196-C8305F1B04A3}" type="presParOf" srcId="{A4CBE770-234B-4ADE-A633-6F9454E91E6C}" destId="{2AC35A14-A8AA-484F-878F-6392EE830F0B}" srcOrd="1" destOrd="0" presId="urn:microsoft.com/office/officeart/2005/8/layout/orgChart1"/>
    <dgm:cxn modelId="{4176F8CD-38EB-45D4-8822-EBD335231938}" type="presParOf" srcId="{2AC35A14-A8AA-484F-878F-6392EE830F0B}" destId="{BCF660F3-B468-4A9F-B0E1-C7728A1CC2DB}" srcOrd="0" destOrd="0" presId="urn:microsoft.com/office/officeart/2005/8/layout/orgChart1"/>
    <dgm:cxn modelId="{6C6E2B1A-90A2-407A-B866-A96087C2C26C}" type="presParOf" srcId="{2AC35A14-A8AA-484F-878F-6392EE830F0B}" destId="{809EEB79-E20E-478C-9283-9F1844BC0541}" srcOrd="1" destOrd="0" presId="urn:microsoft.com/office/officeart/2005/8/layout/orgChart1"/>
    <dgm:cxn modelId="{601F81E1-5FEA-4BE4-80B5-81A8B21B6771}" type="presParOf" srcId="{809EEB79-E20E-478C-9283-9F1844BC0541}" destId="{185E9B6A-45DC-4419-9F89-572DCB2BFADC}" srcOrd="0" destOrd="0" presId="urn:microsoft.com/office/officeart/2005/8/layout/orgChart1"/>
    <dgm:cxn modelId="{C760107A-FA56-4034-8CCC-A0E054DE604E}" type="presParOf" srcId="{185E9B6A-45DC-4419-9F89-572DCB2BFADC}" destId="{F588C163-7EAA-4F77-9A92-BC530070D82F}" srcOrd="0" destOrd="0" presId="urn:microsoft.com/office/officeart/2005/8/layout/orgChart1"/>
    <dgm:cxn modelId="{576B4924-C8A4-4823-BD4E-18F4F1A8CC0A}" type="presParOf" srcId="{185E9B6A-45DC-4419-9F89-572DCB2BFADC}" destId="{3FB721C7-4219-42F3-B2C4-92B788BB361F}" srcOrd="1" destOrd="0" presId="urn:microsoft.com/office/officeart/2005/8/layout/orgChart1"/>
    <dgm:cxn modelId="{D78229D9-BBFB-4ABB-88ED-0ABB73268DDB}" type="presParOf" srcId="{809EEB79-E20E-478C-9283-9F1844BC0541}" destId="{2ADFF13F-DFC4-44FE-96AE-685CE375A29E}" srcOrd="1" destOrd="0" presId="urn:microsoft.com/office/officeart/2005/8/layout/orgChart1"/>
    <dgm:cxn modelId="{B9E7E4E5-211C-4B1B-A7D3-1A0FEED452F6}" type="presParOf" srcId="{809EEB79-E20E-478C-9283-9F1844BC0541}" destId="{E6D5A2AC-05BC-43CC-8B5D-BAEC31BE5407}" srcOrd="2" destOrd="0" presId="urn:microsoft.com/office/officeart/2005/8/layout/orgChart1"/>
    <dgm:cxn modelId="{9D3544FE-00C6-4052-B335-8EDEDF136B66}" type="presParOf" srcId="{2AC35A14-A8AA-484F-878F-6392EE830F0B}" destId="{8C89F452-23F2-4B7E-9200-1CDA5F0382E6}" srcOrd="2" destOrd="0" presId="urn:microsoft.com/office/officeart/2005/8/layout/orgChart1"/>
    <dgm:cxn modelId="{EEA2D86F-268B-4367-B18F-BE646688A787}" type="presParOf" srcId="{2AC35A14-A8AA-484F-878F-6392EE830F0B}" destId="{354A8E96-CDA7-4F44-BBC2-EE2A433A56B2}" srcOrd="3" destOrd="0" presId="urn:microsoft.com/office/officeart/2005/8/layout/orgChart1"/>
    <dgm:cxn modelId="{132E0FFB-5466-4034-B6AB-57CB70CEC654}" type="presParOf" srcId="{354A8E96-CDA7-4F44-BBC2-EE2A433A56B2}" destId="{BFE6DBEC-2032-4100-AB33-92B00B43A033}" srcOrd="0" destOrd="0" presId="urn:microsoft.com/office/officeart/2005/8/layout/orgChart1"/>
    <dgm:cxn modelId="{59575E10-E6F2-45A1-93A2-71B6759335A5}" type="presParOf" srcId="{BFE6DBEC-2032-4100-AB33-92B00B43A033}" destId="{0D593F99-98B9-44DB-BC62-4342603E76DE}" srcOrd="0" destOrd="0" presId="urn:microsoft.com/office/officeart/2005/8/layout/orgChart1"/>
    <dgm:cxn modelId="{2126ACFE-A625-426E-A945-34D85DBFD912}" type="presParOf" srcId="{BFE6DBEC-2032-4100-AB33-92B00B43A033}" destId="{F42A51A6-6234-4463-BF11-BD2B290DB9C3}" srcOrd="1" destOrd="0" presId="urn:microsoft.com/office/officeart/2005/8/layout/orgChart1"/>
    <dgm:cxn modelId="{2E406FEA-8C28-4B85-8962-EF6C3AEF5628}" type="presParOf" srcId="{354A8E96-CDA7-4F44-BBC2-EE2A433A56B2}" destId="{FC66D2E1-BB2F-45C9-84CF-6EE7EDE78882}" srcOrd="1" destOrd="0" presId="urn:microsoft.com/office/officeart/2005/8/layout/orgChart1"/>
    <dgm:cxn modelId="{D17F70D3-2855-4444-968C-D5B65DB951BA}" type="presParOf" srcId="{354A8E96-CDA7-4F44-BBC2-EE2A433A56B2}" destId="{3B59E04B-BFAF-4AFF-927F-DE31B6D13AA6}" srcOrd="2" destOrd="0" presId="urn:microsoft.com/office/officeart/2005/8/layout/orgChart1"/>
    <dgm:cxn modelId="{CA9BFF76-2AD7-4F8A-8775-4B8B8BDFF2D1}" type="presParOf" srcId="{2AC35A14-A8AA-484F-878F-6392EE830F0B}" destId="{A617E47D-A732-4A44-80C2-D57BD97DBB54}" srcOrd="4" destOrd="0" presId="urn:microsoft.com/office/officeart/2005/8/layout/orgChart1"/>
    <dgm:cxn modelId="{3C114E3E-DA27-4062-9C8D-769BEFB2CDFF}" type="presParOf" srcId="{2AC35A14-A8AA-484F-878F-6392EE830F0B}" destId="{EA790AC6-F4F5-4071-ABD1-769E4B4781B1}" srcOrd="5" destOrd="0" presId="urn:microsoft.com/office/officeart/2005/8/layout/orgChart1"/>
    <dgm:cxn modelId="{9734BEF1-8684-461C-A23C-9A43DB61B01B}" type="presParOf" srcId="{EA790AC6-F4F5-4071-ABD1-769E4B4781B1}" destId="{91BC4F7E-BFDD-470A-AE9B-B166341601D7}" srcOrd="0" destOrd="0" presId="urn:microsoft.com/office/officeart/2005/8/layout/orgChart1"/>
    <dgm:cxn modelId="{BEDEAFCF-975C-4C00-81FC-056CCB414C3C}" type="presParOf" srcId="{91BC4F7E-BFDD-470A-AE9B-B166341601D7}" destId="{04545682-2C60-4510-A425-23B7BD06E8EE}" srcOrd="0" destOrd="0" presId="urn:microsoft.com/office/officeart/2005/8/layout/orgChart1"/>
    <dgm:cxn modelId="{5AE121D7-7DDE-4D43-BA4C-543F75F8A2DC}" type="presParOf" srcId="{91BC4F7E-BFDD-470A-AE9B-B166341601D7}" destId="{5E1BEAAD-76F0-47DD-A9FA-2C85938042CE}" srcOrd="1" destOrd="0" presId="urn:microsoft.com/office/officeart/2005/8/layout/orgChart1"/>
    <dgm:cxn modelId="{3D01C62B-5ECF-48D1-A348-B75DDC2035C8}" type="presParOf" srcId="{EA790AC6-F4F5-4071-ABD1-769E4B4781B1}" destId="{CF7FDECB-5C6A-4A1B-B4B1-4751899F5D50}" srcOrd="1" destOrd="0" presId="urn:microsoft.com/office/officeart/2005/8/layout/orgChart1"/>
    <dgm:cxn modelId="{299ECF9A-034B-4322-ADB6-42A1168B5C28}" type="presParOf" srcId="{EA790AC6-F4F5-4071-ABD1-769E4B4781B1}" destId="{17E78440-0C63-4F4F-A035-225995A18258}" srcOrd="2" destOrd="0" presId="urn:microsoft.com/office/officeart/2005/8/layout/orgChart1"/>
    <dgm:cxn modelId="{826E0E0D-158C-40C9-991A-B3E227CA2E5A}" type="presParOf" srcId="{A4CBE770-234B-4ADE-A633-6F9454E91E6C}" destId="{B685011B-D4ED-4B87-943B-DE2ED439DFAD}" srcOrd="2" destOrd="0" presId="urn:microsoft.com/office/officeart/2005/8/layout/orgChart1"/>
    <dgm:cxn modelId="{096D3292-919B-4F6A-87F2-5DACED450B82}" type="presParOf" srcId="{B685011B-D4ED-4B87-943B-DE2ED439DFAD}" destId="{11922E2E-1C16-4D40-A17B-94159C0EB010}" srcOrd="0" destOrd="0" presId="urn:microsoft.com/office/officeart/2005/8/layout/orgChart1"/>
    <dgm:cxn modelId="{9D8CF0F0-8F1B-44E8-833A-CCBDEE3F95C7}" type="presParOf" srcId="{B685011B-D4ED-4B87-943B-DE2ED439DFAD}" destId="{2AFE918E-5A20-4F85-A350-F8666DCA179B}" srcOrd="1" destOrd="0" presId="urn:microsoft.com/office/officeart/2005/8/layout/orgChart1"/>
    <dgm:cxn modelId="{9C4B19A0-29CC-4F1A-A833-AB3A1CFC89A3}" type="presParOf" srcId="{2AFE918E-5A20-4F85-A350-F8666DCA179B}" destId="{26169EE5-7DA2-468B-93CB-D2E60DD3A70C}" srcOrd="0" destOrd="0" presId="urn:microsoft.com/office/officeart/2005/8/layout/orgChart1"/>
    <dgm:cxn modelId="{B65164F3-B25C-47D1-9FD0-F31CA7F7AE98}" type="presParOf" srcId="{26169EE5-7DA2-468B-93CB-D2E60DD3A70C}" destId="{36273E62-9791-45BC-977A-81EF345CC8A8}" srcOrd="0" destOrd="0" presId="urn:microsoft.com/office/officeart/2005/8/layout/orgChart1"/>
    <dgm:cxn modelId="{1450A014-9C2C-4202-845D-57F475568106}" type="presParOf" srcId="{26169EE5-7DA2-468B-93CB-D2E60DD3A70C}" destId="{C75ADF89-960B-481F-9A75-123B685D64F4}" srcOrd="1" destOrd="0" presId="urn:microsoft.com/office/officeart/2005/8/layout/orgChart1"/>
    <dgm:cxn modelId="{ACE5825F-0843-4E89-A3DB-C6EA58EC6DF8}" type="presParOf" srcId="{2AFE918E-5A20-4F85-A350-F8666DCA179B}" destId="{19F4AD2E-3561-4A9A-A061-50950C0E559F}" srcOrd="1" destOrd="0" presId="urn:microsoft.com/office/officeart/2005/8/layout/orgChart1"/>
    <dgm:cxn modelId="{B954EDA2-659A-4831-9C3B-E5E14BA25CF8}" type="presParOf" srcId="{2AFE918E-5A20-4F85-A350-F8666DCA179B}" destId="{37E662E6-224F-494A-BA01-7E10FA53C1A7}" srcOrd="2" destOrd="0" presId="urn:microsoft.com/office/officeart/2005/8/layout/orgChart1"/>
    <dgm:cxn modelId="{D5CD2D2D-59B3-42C9-8E79-86F1C8988061}" type="presParOf" srcId="{B685011B-D4ED-4B87-943B-DE2ED439DFAD}" destId="{9CF52D08-37AF-4DCA-B46E-E0063CA46EDB}" srcOrd="2" destOrd="0" presId="urn:microsoft.com/office/officeart/2005/8/layout/orgChart1"/>
    <dgm:cxn modelId="{533151D1-24E8-4E4D-B15B-6E81BA63AA39}" type="presParOf" srcId="{B685011B-D4ED-4B87-943B-DE2ED439DFAD}" destId="{B22618B2-F45B-44FE-B9C3-4154A796A7F2}" srcOrd="3" destOrd="0" presId="urn:microsoft.com/office/officeart/2005/8/layout/orgChart1"/>
    <dgm:cxn modelId="{63EFE391-92F8-4A85-BD95-7CF1B1DF3017}" type="presParOf" srcId="{B22618B2-F45B-44FE-B9C3-4154A796A7F2}" destId="{990031D0-CE63-427B-A87D-B9DC260F143F}" srcOrd="0" destOrd="0" presId="urn:microsoft.com/office/officeart/2005/8/layout/orgChart1"/>
    <dgm:cxn modelId="{859C760E-6E9C-4332-BCC2-73D2411A6530}" type="presParOf" srcId="{990031D0-CE63-427B-A87D-B9DC260F143F}" destId="{10C2C5B6-EC7C-41B2-8FF7-47BD1DBEB10B}" srcOrd="0" destOrd="0" presId="urn:microsoft.com/office/officeart/2005/8/layout/orgChart1"/>
    <dgm:cxn modelId="{96598F48-57B7-4B5C-A22C-0112BADD81D1}" type="presParOf" srcId="{990031D0-CE63-427B-A87D-B9DC260F143F}" destId="{8E6BCE32-797B-4DF5-9463-0B99F401D83B}" srcOrd="1" destOrd="0" presId="urn:microsoft.com/office/officeart/2005/8/layout/orgChart1"/>
    <dgm:cxn modelId="{2E9E9BD1-F46B-4192-A1F2-DF76B345E01A}" type="presParOf" srcId="{B22618B2-F45B-44FE-B9C3-4154A796A7F2}" destId="{BE37F4A4-E0D7-435E-B1B8-3C12787B90DE}" srcOrd="1" destOrd="0" presId="urn:microsoft.com/office/officeart/2005/8/layout/orgChart1"/>
    <dgm:cxn modelId="{573FC115-8156-4296-A566-9CE5CEB5A20E}" type="presParOf" srcId="{BE37F4A4-E0D7-435E-B1B8-3C12787B90DE}" destId="{C53C0702-FD4A-45D5-B839-F3FF45ED1ADB}" srcOrd="0" destOrd="0" presId="urn:microsoft.com/office/officeart/2005/8/layout/orgChart1"/>
    <dgm:cxn modelId="{EE42C475-A593-4EC3-81BE-2B5958C8651B}" type="presParOf" srcId="{BE37F4A4-E0D7-435E-B1B8-3C12787B90DE}" destId="{F96006A2-6193-40FA-A6EE-232C7C9D6165}" srcOrd="1" destOrd="0" presId="urn:microsoft.com/office/officeart/2005/8/layout/orgChart1"/>
    <dgm:cxn modelId="{48826A75-394B-47A9-A2F7-ABF0E5BC2B8B}" type="presParOf" srcId="{F96006A2-6193-40FA-A6EE-232C7C9D6165}" destId="{C1028959-F3F8-4E03-978C-25321B0C752D}" srcOrd="0" destOrd="0" presId="urn:microsoft.com/office/officeart/2005/8/layout/orgChart1"/>
    <dgm:cxn modelId="{BFDB92D6-A59E-487C-9CFE-0E33BB23787D}" type="presParOf" srcId="{C1028959-F3F8-4E03-978C-25321B0C752D}" destId="{A8A41E60-21D2-4A7D-B7F0-47543F770D8F}" srcOrd="0" destOrd="0" presId="urn:microsoft.com/office/officeart/2005/8/layout/orgChart1"/>
    <dgm:cxn modelId="{9268B748-E496-4565-976F-213158D210B1}" type="presParOf" srcId="{C1028959-F3F8-4E03-978C-25321B0C752D}" destId="{0FAC9C89-F963-4E45-900D-C32577AA17C4}" srcOrd="1" destOrd="0" presId="urn:microsoft.com/office/officeart/2005/8/layout/orgChart1"/>
    <dgm:cxn modelId="{893F42F5-A10F-4DFA-9539-5627E2EF30C9}" type="presParOf" srcId="{F96006A2-6193-40FA-A6EE-232C7C9D6165}" destId="{A71DD63F-4320-46B2-BB5E-B8D15C780736}" srcOrd="1" destOrd="0" presId="urn:microsoft.com/office/officeart/2005/8/layout/orgChart1"/>
    <dgm:cxn modelId="{5CDF4F11-1096-48F2-9DEC-14F1DCDEDA9A}" type="presParOf" srcId="{F96006A2-6193-40FA-A6EE-232C7C9D6165}" destId="{7A2E5457-AA29-43F1-8B61-51715765265D}" srcOrd="2" destOrd="0" presId="urn:microsoft.com/office/officeart/2005/8/layout/orgChart1"/>
    <dgm:cxn modelId="{3DD3EEE8-AFFE-44C6-89B9-4F9464F069C4}" type="presParOf" srcId="{BE37F4A4-E0D7-435E-B1B8-3C12787B90DE}" destId="{50B449EC-4FAC-4E36-8529-4B368BB5972B}" srcOrd="2" destOrd="0" presId="urn:microsoft.com/office/officeart/2005/8/layout/orgChart1"/>
    <dgm:cxn modelId="{E2E26680-3752-4034-BE3D-E7FFFF932A94}" type="presParOf" srcId="{BE37F4A4-E0D7-435E-B1B8-3C12787B90DE}" destId="{7B496DB8-EE66-4078-BCA2-AC94A1361DED}" srcOrd="3" destOrd="0" presId="urn:microsoft.com/office/officeart/2005/8/layout/orgChart1"/>
    <dgm:cxn modelId="{5E0CF9F8-3759-42E3-AB2B-4A7CC9A265DA}" type="presParOf" srcId="{7B496DB8-EE66-4078-BCA2-AC94A1361DED}" destId="{FD92E1C2-1666-4992-BBCD-C0B8B2A2F347}" srcOrd="0" destOrd="0" presId="urn:microsoft.com/office/officeart/2005/8/layout/orgChart1"/>
    <dgm:cxn modelId="{0A560DAC-17B0-4339-8DF0-7BA39C5FA3C4}" type="presParOf" srcId="{FD92E1C2-1666-4992-BBCD-C0B8B2A2F347}" destId="{F6AB02CD-1FC2-411A-8985-767272D85F40}" srcOrd="0" destOrd="0" presId="urn:microsoft.com/office/officeart/2005/8/layout/orgChart1"/>
    <dgm:cxn modelId="{E30A343F-CFB9-4FE4-A19B-2C38E95F784E}" type="presParOf" srcId="{FD92E1C2-1666-4992-BBCD-C0B8B2A2F347}" destId="{3EEE3F67-106C-48FC-A936-2D58F82B6C45}" srcOrd="1" destOrd="0" presId="urn:microsoft.com/office/officeart/2005/8/layout/orgChart1"/>
    <dgm:cxn modelId="{E4C0F882-F99D-4834-A126-107ADCF892A8}" type="presParOf" srcId="{7B496DB8-EE66-4078-BCA2-AC94A1361DED}" destId="{C093E683-BEF5-46BC-BDFF-B73168BA696E}" srcOrd="1" destOrd="0" presId="urn:microsoft.com/office/officeart/2005/8/layout/orgChart1"/>
    <dgm:cxn modelId="{A936091E-695D-479B-9D2F-31ADE75F13D9}" type="presParOf" srcId="{7B496DB8-EE66-4078-BCA2-AC94A1361DED}" destId="{46BABAA0-94AB-4B4D-8360-11596D69C17F}" srcOrd="2" destOrd="0" presId="urn:microsoft.com/office/officeart/2005/8/layout/orgChart1"/>
    <dgm:cxn modelId="{72FD162C-DB12-4A6E-9683-122FB4D2B8FD}" type="presParOf" srcId="{BE37F4A4-E0D7-435E-B1B8-3C12787B90DE}" destId="{92383B1F-AB24-4DAE-B0D7-819B8C79D337}" srcOrd="4" destOrd="0" presId="urn:microsoft.com/office/officeart/2005/8/layout/orgChart1"/>
    <dgm:cxn modelId="{8057962A-BCC4-4374-9831-6C549D51EA6A}" type="presParOf" srcId="{BE37F4A4-E0D7-435E-B1B8-3C12787B90DE}" destId="{4FC84933-3F66-45EF-91DE-B9434D03306F}" srcOrd="5" destOrd="0" presId="urn:microsoft.com/office/officeart/2005/8/layout/orgChart1"/>
    <dgm:cxn modelId="{F380BB07-2610-45AB-883A-FCB24FE43309}" type="presParOf" srcId="{4FC84933-3F66-45EF-91DE-B9434D03306F}" destId="{3EF1B1C7-837F-4B8E-8FE3-8FF25CEC1EFC}" srcOrd="0" destOrd="0" presId="urn:microsoft.com/office/officeart/2005/8/layout/orgChart1"/>
    <dgm:cxn modelId="{B4BBBA07-B8CF-4C94-8B46-687A41B80BA6}" type="presParOf" srcId="{3EF1B1C7-837F-4B8E-8FE3-8FF25CEC1EFC}" destId="{1D9014B2-EC83-4BA4-8ECB-FBFA4538CF92}" srcOrd="0" destOrd="0" presId="urn:microsoft.com/office/officeart/2005/8/layout/orgChart1"/>
    <dgm:cxn modelId="{CA1DEE9E-9295-4A2F-8573-BC8DB12122DF}" type="presParOf" srcId="{3EF1B1C7-837F-4B8E-8FE3-8FF25CEC1EFC}" destId="{2742AF17-3946-48CE-9A1B-FC9068E69A74}" srcOrd="1" destOrd="0" presId="urn:microsoft.com/office/officeart/2005/8/layout/orgChart1"/>
    <dgm:cxn modelId="{050FBF3C-2232-44A0-A459-6CA263E89715}" type="presParOf" srcId="{4FC84933-3F66-45EF-91DE-B9434D03306F}" destId="{883010C9-5B55-4E0A-8EED-522A0ED51EE0}" srcOrd="1" destOrd="0" presId="urn:microsoft.com/office/officeart/2005/8/layout/orgChart1"/>
    <dgm:cxn modelId="{04BCA70E-A97F-441C-A28A-54DFFF106DD7}" type="presParOf" srcId="{4FC84933-3F66-45EF-91DE-B9434D03306F}" destId="{A419CE8F-ECAB-4F40-A2A7-61CEB26DD6BE}" srcOrd="2" destOrd="0" presId="urn:microsoft.com/office/officeart/2005/8/layout/orgChart1"/>
    <dgm:cxn modelId="{08805DC0-BC25-4641-A505-8213B020E0B2}" type="presParOf" srcId="{B22618B2-F45B-44FE-B9C3-4154A796A7F2}" destId="{D162ABA7-62C4-40C8-84D0-E7AEED5FBC2A}" srcOrd="2" destOrd="0" presId="urn:microsoft.com/office/officeart/2005/8/layout/orgChart1"/>
    <dgm:cxn modelId="{A5D1E1FB-B7DB-49C0-BB24-BE9617C8F56E}" type="presParOf" srcId="{B685011B-D4ED-4B87-943B-DE2ED439DFAD}" destId="{CAF7B987-50D3-468C-950E-628277FE0EA9}" srcOrd="4" destOrd="0" presId="urn:microsoft.com/office/officeart/2005/8/layout/orgChart1"/>
    <dgm:cxn modelId="{039555A7-C4B9-4CDE-B836-ADEBB6463A18}" type="presParOf" srcId="{B685011B-D4ED-4B87-943B-DE2ED439DFAD}" destId="{26BF893B-3CC5-4571-B71E-B0F39AB87586}" srcOrd="5" destOrd="0" presId="urn:microsoft.com/office/officeart/2005/8/layout/orgChart1"/>
    <dgm:cxn modelId="{8FAF41D1-F5A1-44B4-91E7-0926A3742FB2}" type="presParOf" srcId="{26BF893B-3CC5-4571-B71E-B0F39AB87586}" destId="{193009DE-897C-455F-97A6-F15BF1F66E3A}" srcOrd="0" destOrd="0" presId="urn:microsoft.com/office/officeart/2005/8/layout/orgChart1"/>
    <dgm:cxn modelId="{BC60E269-A36F-42AA-A520-E6AE2D65C4F8}" type="presParOf" srcId="{193009DE-897C-455F-97A6-F15BF1F66E3A}" destId="{4914276B-91EE-4813-8689-3FCBAE0F797F}" srcOrd="0" destOrd="0" presId="urn:microsoft.com/office/officeart/2005/8/layout/orgChart1"/>
    <dgm:cxn modelId="{B393D1D3-3B15-4004-8848-AF63CCD2BEF3}" type="presParOf" srcId="{193009DE-897C-455F-97A6-F15BF1F66E3A}" destId="{EB09B3AF-8B30-4DA4-AE6D-C85140252924}" srcOrd="1" destOrd="0" presId="urn:microsoft.com/office/officeart/2005/8/layout/orgChart1"/>
    <dgm:cxn modelId="{D3C25284-9156-47CA-B61B-6517B23CB9F4}" type="presParOf" srcId="{26BF893B-3CC5-4571-B71E-B0F39AB87586}" destId="{E7135CE8-5CFD-409A-B7A4-8A6740AAC223}" srcOrd="1" destOrd="0" presId="urn:microsoft.com/office/officeart/2005/8/layout/orgChart1"/>
    <dgm:cxn modelId="{740C1893-D74A-4E98-8670-E24EB45A6ABB}" type="presParOf" srcId="{26BF893B-3CC5-4571-B71E-B0F39AB87586}" destId="{ED35562F-039C-4EE6-BE0F-4A57B84288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F9D770-B57C-4A1B-BA22-737CD03AA93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FC8DA33-4B5E-446C-99BD-D0B31E845C75}">
      <dgm:prSet/>
      <dgm:spPr/>
      <dgm:t>
        <a:bodyPr/>
        <a:lstStyle/>
        <a:p>
          <a:pPr algn="just"/>
          <a:r>
            <a:rPr lang="pt-BR"/>
            <a:t>A crise atual é marcada por um intenso processo de financeirização do capital, com destaque para o Crash de Setembro de 2008 (Crise de Especulação Imobiliária). </a:t>
          </a:r>
          <a:endParaRPr lang="en-US"/>
        </a:p>
      </dgm:t>
    </dgm:pt>
    <dgm:pt modelId="{388DE796-2EB3-4881-B19B-46272206DC41}" type="parTrans" cxnId="{F167E0C1-FF5F-46A8-A108-87843C33217F}">
      <dgm:prSet/>
      <dgm:spPr/>
      <dgm:t>
        <a:bodyPr/>
        <a:lstStyle/>
        <a:p>
          <a:pPr algn="just"/>
          <a:endParaRPr lang="en-US"/>
        </a:p>
      </dgm:t>
    </dgm:pt>
    <dgm:pt modelId="{A9393598-E9D2-4CF1-86F3-ED05C1237792}" type="sibTrans" cxnId="{F167E0C1-FF5F-46A8-A108-87843C33217F}">
      <dgm:prSet/>
      <dgm:spPr/>
      <dgm:t>
        <a:bodyPr/>
        <a:lstStyle/>
        <a:p>
          <a:pPr algn="just"/>
          <a:endParaRPr lang="en-US"/>
        </a:p>
      </dgm:t>
    </dgm:pt>
    <dgm:pt modelId="{D45FEEDA-FCDB-4445-8750-FCA8F637967A}">
      <dgm:prSet/>
      <dgm:spPr/>
      <dgm:t>
        <a:bodyPr/>
        <a:lstStyle/>
        <a:p>
          <a:pPr algn="just"/>
          <a:r>
            <a:rPr lang="pt-BR" dirty="0"/>
            <a:t>A FINANCEIRIZAÇÃO do capital é marcada pela gestão e especulação sobre os recursos públicos e privados, oriundos, inclusive das arrecadações e das dívidas públicas nacionais (SILVA 2009, p. 25).</a:t>
          </a:r>
          <a:endParaRPr lang="en-US" dirty="0"/>
        </a:p>
      </dgm:t>
    </dgm:pt>
    <dgm:pt modelId="{044ABE0C-EC50-4C0E-ADDF-1D7060AB019D}" type="parTrans" cxnId="{164D5E65-B10C-4436-88D9-7A4819B8A638}">
      <dgm:prSet/>
      <dgm:spPr/>
      <dgm:t>
        <a:bodyPr/>
        <a:lstStyle/>
        <a:p>
          <a:pPr algn="just"/>
          <a:endParaRPr lang="en-US"/>
        </a:p>
      </dgm:t>
    </dgm:pt>
    <dgm:pt modelId="{0EDE418A-D448-417E-9944-C47A75242895}" type="sibTrans" cxnId="{164D5E65-B10C-4436-88D9-7A4819B8A638}">
      <dgm:prSet/>
      <dgm:spPr/>
      <dgm:t>
        <a:bodyPr/>
        <a:lstStyle/>
        <a:p>
          <a:pPr algn="just"/>
          <a:endParaRPr lang="en-US"/>
        </a:p>
      </dgm:t>
    </dgm:pt>
    <dgm:pt modelId="{613EAD72-5B55-48F8-AC12-95DA45B50ED3}" type="pres">
      <dgm:prSet presAssocID="{DCF9D770-B57C-4A1B-BA22-737CD03AA937}" presName="vert0" presStyleCnt="0">
        <dgm:presLayoutVars>
          <dgm:dir/>
          <dgm:animOne val="branch"/>
          <dgm:animLvl val="lvl"/>
        </dgm:presLayoutVars>
      </dgm:prSet>
      <dgm:spPr/>
    </dgm:pt>
    <dgm:pt modelId="{8D750756-F41C-4A01-BD86-EBA2C4A887FE}" type="pres">
      <dgm:prSet presAssocID="{2FC8DA33-4B5E-446C-99BD-D0B31E845C75}" presName="thickLine" presStyleLbl="alignNode1" presStyleIdx="0" presStyleCnt="2"/>
      <dgm:spPr/>
    </dgm:pt>
    <dgm:pt modelId="{D17D235B-8765-479E-9AF5-E86760744464}" type="pres">
      <dgm:prSet presAssocID="{2FC8DA33-4B5E-446C-99BD-D0B31E845C75}" presName="horz1" presStyleCnt="0"/>
      <dgm:spPr/>
    </dgm:pt>
    <dgm:pt modelId="{9BDD53E0-2407-4B8C-937A-E3C705DDB77E}" type="pres">
      <dgm:prSet presAssocID="{2FC8DA33-4B5E-446C-99BD-D0B31E845C75}" presName="tx1" presStyleLbl="revTx" presStyleIdx="0" presStyleCnt="2"/>
      <dgm:spPr/>
    </dgm:pt>
    <dgm:pt modelId="{94AEBBEB-A430-42FA-81BF-F4549A5C73B1}" type="pres">
      <dgm:prSet presAssocID="{2FC8DA33-4B5E-446C-99BD-D0B31E845C75}" presName="vert1" presStyleCnt="0"/>
      <dgm:spPr/>
    </dgm:pt>
    <dgm:pt modelId="{6D72899D-5BEC-4297-B9F8-3221AC2D5815}" type="pres">
      <dgm:prSet presAssocID="{D45FEEDA-FCDB-4445-8750-FCA8F637967A}" presName="thickLine" presStyleLbl="alignNode1" presStyleIdx="1" presStyleCnt="2"/>
      <dgm:spPr/>
    </dgm:pt>
    <dgm:pt modelId="{C3B8F1D6-F68C-477F-A5F2-C9F18117F2B5}" type="pres">
      <dgm:prSet presAssocID="{D45FEEDA-FCDB-4445-8750-FCA8F637967A}" presName="horz1" presStyleCnt="0"/>
      <dgm:spPr/>
    </dgm:pt>
    <dgm:pt modelId="{CA70677B-5C11-4D8F-B6BD-B2E3504035E6}" type="pres">
      <dgm:prSet presAssocID="{D45FEEDA-FCDB-4445-8750-FCA8F637967A}" presName="tx1" presStyleLbl="revTx" presStyleIdx="1" presStyleCnt="2"/>
      <dgm:spPr/>
    </dgm:pt>
    <dgm:pt modelId="{8588580F-9968-4CCF-9DA8-C9AE4C219CA6}" type="pres">
      <dgm:prSet presAssocID="{D45FEEDA-FCDB-4445-8750-FCA8F637967A}" presName="vert1" presStyleCnt="0"/>
      <dgm:spPr/>
    </dgm:pt>
  </dgm:ptLst>
  <dgm:cxnLst>
    <dgm:cxn modelId="{E8343E3A-479D-4021-854B-3EBAD753125E}" type="presOf" srcId="{D45FEEDA-FCDB-4445-8750-FCA8F637967A}" destId="{CA70677B-5C11-4D8F-B6BD-B2E3504035E6}" srcOrd="0" destOrd="0" presId="urn:microsoft.com/office/officeart/2008/layout/LinedList"/>
    <dgm:cxn modelId="{164D5E65-B10C-4436-88D9-7A4819B8A638}" srcId="{DCF9D770-B57C-4A1B-BA22-737CD03AA937}" destId="{D45FEEDA-FCDB-4445-8750-FCA8F637967A}" srcOrd="1" destOrd="0" parTransId="{044ABE0C-EC50-4C0E-ADDF-1D7060AB019D}" sibTransId="{0EDE418A-D448-417E-9944-C47A75242895}"/>
    <dgm:cxn modelId="{470FF74F-6F7E-4A3F-A3B9-8681C7482D77}" type="presOf" srcId="{DCF9D770-B57C-4A1B-BA22-737CD03AA937}" destId="{613EAD72-5B55-48F8-AC12-95DA45B50ED3}" srcOrd="0" destOrd="0" presId="urn:microsoft.com/office/officeart/2008/layout/LinedList"/>
    <dgm:cxn modelId="{D9ECFF59-2B12-4492-8586-1FC290807F1F}" type="presOf" srcId="{2FC8DA33-4B5E-446C-99BD-D0B31E845C75}" destId="{9BDD53E0-2407-4B8C-937A-E3C705DDB77E}" srcOrd="0" destOrd="0" presId="urn:microsoft.com/office/officeart/2008/layout/LinedList"/>
    <dgm:cxn modelId="{F167E0C1-FF5F-46A8-A108-87843C33217F}" srcId="{DCF9D770-B57C-4A1B-BA22-737CD03AA937}" destId="{2FC8DA33-4B5E-446C-99BD-D0B31E845C75}" srcOrd="0" destOrd="0" parTransId="{388DE796-2EB3-4881-B19B-46272206DC41}" sibTransId="{A9393598-E9D2-4CF1-86F3-ED05C1237792}"/>
    <dgm:cxn modelId="{505181A5-4040-4050-AFAA-CD1B19F4805B}" type="presParOf" srcId="{613EAD72-5B55-48F8-AC12-95DA45B50ED3}" destId="{8D750756-F41C-4A01-BD86-EBA2C4A887FE}" srcOrd="0" destOrd="0" presId="urn:microsoft.com/office/officeart/2008/layout/LinedList"/>
    <dgm:cxn modelId="{A9101C5D-A971-4E52-AF17-625AB4E45A72}" type="presParOf" srcId="{613EAD72-5B55-48F8-AC12-95DA45B50ED3}" destId="{D17D235B-8765-479E-9AF5-E86760744464}" srcOrd="1" destOrd="0" presId="urn:microsoft.com/office/officeart/2008/layout/LinedList"/>
    <dgm:cxn modelId="{190B9161-2C24-4F9C-BECB-8E272C7B4F14}" type="presParOf" srcId="{D17D235B-8765-479E-9AF5-E86760744464}" destId="{9BDD53E0-2407-4B8C-937A-E3C705DDB77E}" srcOrd="0" destOrd="0" presId="urn:microsoft.com/office/officeart/2008/layout/LinedList"/>
    <dgm:cxn modelId="{7844D46C-2C05-4016-A7C8-688866FD7386}" type="presParOf" srcId="{D17D235B-8765-479E-9AF5-E86760744464}" destId="{94AEBBEB-A430-42FA-81BF-F4549A5C73B1}" srcOrd="1" destOrd="0" presId="urn:microsoft.com/office/officeart/2008/layout/LinedList"/>
    <dgm:cxn modelId="{C022F747-E17A-48AE-8AC1-F2B0594422D8}" type="presParOf" srcId="{613EAD72-5B55-48F8-AC12-95DA45B50ED3}" destId="{6D72899D-5BEC-4297-B9F8-3221AC2D5815}" srcOrd="2" destOrd="0" presId="urn:microsoft.com/office/officeart/2008/layout/LinedList"/>
    <dgm:cxn modelId="{DC69DAA9-CD03-45F7-B0EA-B4C01512B274}" type="presParOf" srcId="{613EAD72-5B55-48F8-AC12-95DA45B50ED3}" destId="{C3B8F1D6-F68C-477F-A5F2-C9F18117F2B5}" srcOrd="3" destOrd="0" presId="urn:microsoft.com/office/officeart/2008/layout/LinedList"/>
    <dgm:cxn modelId="{38D24FBB-864D-4C65-A125-DD5067E829C4}" type="presParOf" srcId="{C3B8F1D6-F68C-477F-A5F2-C9F18117F2B5}" destId="{CA70677B-5C11-4D8F-B6BD-B2E3504035E6}" srcOrd="0" destOrd="0" presId="urn:microsoft.com/office/officeart/2008/layout/LinedList"/>
    <dgm:cxn modelId="{B67ACE1F-522E-47B7-A666-6FEA3981DF87}" type="presParOf" srcId="{C3B8F1D6-F68C-477F-A5F2-C9F18117F2B5}" destId="{8588580F-9968-4CCF-9DA8-C9AE4C219C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B2575F-C3AA-4D7C-BF70-7822B84CAA8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pt-BR"/>
        </a:p>
      </dgm:t>
    </dgm:pt>
    <dgm:pt modelId="{E5A44F48-4656-40BB-A0EB-5546C71F6A1B}">
      <dgm:prSet phldrT="[Texto]" custT="1"/>
      <dgm:spPr/>
      <dgm:t>
        <a:bodyPr/>
        <a:lstStyle/>
        <a:p>
          <a:r>
            <a:rPr lang="pt-BR" sz="2000" b="1" dirty="0"/>
            <a:t>Rebaixamento da taxa de lucro</a:t>
          </a:r>
        </a:p>
      </dgm:t>
    </dgm:pt>
    <dgm:pt modelId="{60B13406-B1E0-425C-8813-7D37B4267661}" type="parTrans" cxnId="{C66210E5-8D18-4470-A7F0-287D5A6162CC}">
      <dgm:prSet/>
      <dgm:spPr/>
      <dgm:t>
        <a:bodyPr/>
        <a:lstStyle/>
        <a:p>
          <a:endParaRPr lang="pt-BR" sz="2000" b="1"/>
        </a:p>
      </dgm:t>
    </dgm:pt>
    <dgm:pt modelId="{A4232825-7E32-4BBE-812B-998BB58F64F5}" type="sibTrans" cxnId="{C66210E5-8D18-4470-A7F0-287D5A6162CC}">
      <dgm:prSet/>
      <dgm:spPr/>
      <dgm:t>
        <a:bodyPr/>
        <a:lstStyle/>
        <a:p>
          <a:endParaRPr lang="pt-BR" sz="2000" b="1"/>
        </a:p>
      </dgm:t>
    </dgm:pt>
    <dgm:pt modelId="{F10B6D97-2E61-44DD-BC1B-8C1058A1C155}">
      <dgm:prSet phldrT="[Texto]" custT="1"/>
      <dgm:spPr/>
      <dgm:t>
        <a:bodyPr/>
        <a:lstStyle/>
        <a:p>
          <a:r>
            <a:rPr lang="pt-BR" sz="2000" b="1" dirty="0"/>
            <a:t>Reprodução da Crise</a:t>
          </a:r>
        </a:p>
      </dgm:t>
    </dgm:pt>
    <dgm:pt modelId="{B9F89532-3D46-4EB9-98E3-E010A5689CA0}" type="parTrans" cxnId="{8EBCE595-5681-4FCE-90BF-AE0CD974CA95}">
      <dgm:prSet/>
      <dgm:spPr/>
      <dgm:t>
        <a:bodyPr/>
        <a:lstStyle/>
        <a:p>
          <a:endParaRPr lang="pt-BR" sz="2000" b="1"/>
        </a:p>
      </dgm:t>
    </dgm:pt>
    <dgm:pt modelId="{2B7AE609-21D6-45E6-B882-BC30F69D8E46}" type="sibTrans" cxnId="{8EBCE595-5681-4FCE-90BF-AE0CD974CA95}">
      <dgm:prSet/>
      <dgm:spPr/>
      <dgm:t>
        <a:bodyPr/>
        <a:lstStyle/>
        <a:p>
          <a:endParaRPr lang="pt-BR" sz="2000" b="1"/>
        </a:p>
      </dgm:t>
    </dgm:pt>
    <dgm:pt modelId="{9931A803-FC48-4298-8314-B018E833BD9B}">
      <dgm:prSet phldrT="[Texto]" custT="1"/>
      <dgm:spPr/>
      <dgm:t>
        <a:bodyPr/>
        <a:lstStyle/>
        <a:p>
          <a:r>
            <a:rPr lang="pt-BR" sz="2000" b="1" dirty="0"/>
            <a:t>Investida o Estado – de forma solidária – por meio dos recursos Públicos</a:t>
          </a:r>
        </a:p>
      </dgm:t>
    </dgm:pt>
    <dgm:pt modelId="{ECA1F508-79ED-4DD8-8AF4-65A7DBF2F6FA}" type="parTrans" cxnId="{3C0FD0DE-F0B1-4EA9-A2F9-1DF01971C042}">
      <dgm:prSet/>
      <dgm:spPr/>
      <dgm:t>
        <a:bodyPr/>
        <a:lstStyle/>
        <a:p>
          <a:endParaRPr lang="pt-BR" sz="2000" b="1"/>
        </a:p>
      </dgm:t>
    </dgm:pt>
    <dgm:pt modelId="{1FF48F68-5AB8-4416-9538-0E7B3472C25E}" type="sibTrans" cxnId="{3C0FD0DE-F0B1-4EA9-A2F9-1DF01971C042}">
      <dgm:prSet/>
      <dgm:spPr/>
      <dgm:t>
        <a:bodyPr/>
        <a:lstStyle/>
        <a:p>
          <a:endParaRPr lang="pt-BR" sz="2000" b="1"/>
        </a:p>
      </dgm:t>
    </dgm:pt>
    <dgm:pt modelId="{8D4F633B-B056-4185-9FBB-267B8DBD21E5}">
      <dgm:prSet phldrT="[Texto]" custT="1"/>
      <dgm:spPr/>
      <dgm:t>
        <a:bodyPr/>
        <a:lstStyle/>
        <a:p>
          <a:endParaRPr lang="pt-BR" sz="2000" b="1" dirty="0"/>
        </a:p>
      </dgm:t>
    </dgm:pt>
    <dgm:pt modelId="{4FDA6530-AA84-4636-8CC0-19FDE9A38736}" type="sibTrans" cxnId="{722C22AD-917A-44FA-BAA4-E97BB5F8CAD8}">
      <dgm:prSet/>
      <dgm:spPr/>
      <dgm:t>
        <a:bodyPr/>
        <a:lstStyle/>
        <a:p>
          <a:endParaRPr lang="pt-BR" sz="2000" b="1"/>
        </a:p>
      </dgm:t>
    </dgm:pt>
    <dgm:pt modelId="{CC555C46-A42A-4777-87BD-B7DB145EC73E}" type="parTrans" cxnId="{722C22AD-917A-44FA-BAA4-E97BB5F8CAD8}">
      <dgm:prSet/>
      <dgm:spPr/>
      <dgm:t>
        <a:bodyPr/>
        <a:lstStyle/>
        <a:p>
          <a:endParaRPr lang="pt-BR" sz="2000" b="1"/>
        </a:p>
      </dgm:t>
    </dgm:pt>
    <dgm:pt modelId="{13B757C7-8903-47CC-BD14-C64F0BEDD224}" type="pres">
      <dgm:prSet presAssocID="{8EB2575F-C3AA-4D7C-BF70-7822B84CAA8F}" presName="theList" presStyleCnt="0">
        <dgm:presLayoutVars>
          <dgm:dir/>
          <dgm:animLvl val="lvl"/>
          <dgm:resizeHandles val="exact"/>
        </dgm:presLayoutVars>
      </dgm:prSet>
      <dgm:spPr/>
    </dgm:pt>
    <dgm:pt modelId="{F1103BCC-43D4-485F-92E9-A32ACD6EC0F7}" type="pres">
      <dgm:prSet presAssocID="{E5A44F48-4656-40BB-A0EB-5546C71F6A1B}" presName="compNode" presStyleCnt="0"/>
      <dgm:spPr/>
    </dgm:pt>
    <dgm:pt modelId="{28171949-A1DB-4476-9084-A3FAB1EE0B69}" type="pres">
      <dgm:prSet presAssocID="{E5A44F48-4656-40BB-A0EB-5546C71F6A1B}" presName="noGeometry" presStyleCnt="0"/>
      <dgm:spPr/>
    </dgm:pt>
    <dgm:pt modelId="{A2B0077B-771C-457B-8859-65F46EB92104}" type="pres">
      <dgm:prSet presAssocID="{E5A44F48-4656-40BB-A0EB-5546C71F6A1B}" presName="childTextVisible" presStyleLbl="bgAccFollowNode1" presStyleIdx="0" presStyleCnt="3" custAng="1211609">
        <dgm:presLayoutVars>
          <dgm:bulletEnabled val="1"/>
        </dgm:presLayoutVars>
      </dgm:prSet>
      <dgm:spPr/>
    </dgm:pt>
    <dgm:pt modelId="{078D91A2-259D-4794-BC14-FE2944349A95}" type="pres">
      <dgm:prSet presAssocID="{E5A44F48-4656-40BB-A0EB-5546C71F6A1B}" presName="childTextHidden" presStyleLbl="bgAccFollowNode1" presStyleIdx="0" presStyleCnt="3"/>
      <dgm:spPr/>
    </dgm:pt>
    <dgm:pt modelId="{EC49C332-39FE-40A4-ADE4-B4E50FBE8C25}" type="pres">
      <dgm:prSet presAssocID="{E5A44F48-4656-40BB-A0EB-5546C71F6A1B}" presName="parentText" presStyleLbl="node1" presStyleIdx="0" presStyleCnt="3" custScaleX="298124">
        <dgm:presLayoutVars>
          <dgm:chMax val="1"/>
          <dgm:bulletEnabled val="1"/>
        </dgm:presLayoutVars>
      </dgm:prSet>
      <dgm:spPr/>
    </dgm:pt>
    <dgm:pt modelId="{92208849-3683-4ECD-A178-3BF60166E831}" type="pres">
      <dgm:prSet presAssocID="{E5A44F48-4656-40BB-A0EB-5546C71F6A1B}" presName="aSpace" presStyleCnt="0"/>
      <dgm:spPr/>
    </dgm:pt>
    <dgm:pt modelId="{240F6624-78E6-42F3-B578-32C0D41EF94A}" type="pres">
      <dgm:prSet presAssocID="{F10B6D97-2E61-44DD-BC1B-8C1058A1C155}" presName="compNode" presStyleCnt="0"/>
      <dgm:spPr/>
    </dgm:pt>
    <dgm:pt modelId="{7D990432-F9B4-4A60-B079-42E6B73A6AD1}" type="pres">
      <dgm:prSet presAssocID="{F10B6D97-2E61-44DD-BC1B-8C1058A1C155}" presName="noGeometry" presStyleCnt="0"/>
      <dgm:spPr/>
    </dgm:pt>
    <dgm:pt modelId="{2DEABEF5-4273-4ABA-B551-66D3D14B2D91}" type="pres">
      <dgm:prSet presAssocID="{F10B6D97-2E61-44DD-BC1B-8C1058A1C155}" presName="childTextVisible" presStyleLbl="bgAccFollowNode1" presStyleIdx="1" presStyleCnt="3" custAng="965015" custScaleX="124263" custScaleY="120341" custLinFactNeighborX="-38652" custLinFactNeighborY="46923">
        <dgm:presLayoutVars>
          <dgm:bulletEnabled val="1"/>
        </dgm:presLayoutVars>
      </dgm:prSet>
      <dgm:spPr/>
    </dgm:pt>
    <dgm:pt modelId="{50202560-4707-4C72-9DD8-DD5B46DB793B}" type="pres">
      <dgm:prSet presAssocID="{F10B6D97-2E61-44DD-BC1B-8C1058A1C155}" presName="childTextHidden" presStyleLbl="bgAccFollowNode1" presStyleIdx="1" presStyleCnt="3"/>
      <dgm:spPr/>
    </dgm:pt>
    <dgm:pt modelId="{6CC77392-11D6-42D0-87CB-A3C63B278653}" type="pres">
      <dgm:prSet presAssocID="{F10B6D97-2E61-44DD-BC1B-8C1058A1C155}" presName="parentText" presStyleLbl="node1" presStyleIdx="1" presStyleCnt="3" custScaleX="227138" custLinFactNeighborX="-2718" custLinFactNeighborY="88508">
        <dgm:presLayoutVars>
          <dgm:chMax val="1"/>
          <dgm:bulletEnabled val="1"/>
        </dgm:presLayoutVars>
      </dgm:prSet>
      <dgm:spPr/>
    </dgm:pt>
    <dgm:pt modelId="{499CB289-1ECB-4182-BDFD-765CCC39872C}" type="pres">
      <dgm:prSet presAssocID="{F10B6D97-2E61-44DD-BC1B-8C1058A1C155}" presName="aSpace" presStyleCnt="0"/>
      <dgm:spPr/>
    </dgm:pt>
    <dgm:pt modelId="{A67AAD74-1633-4220-9156-24503DD53D6D}" type="pres">
      <dgm:prSet presAssocID="{9931A803-FC48-4298-8314-B018E833BD9B}" presName="compNode" presStyleCnt="0"/>
      <dgm:spPr/>
    </dgm:pt>
    <dgm:pt modelId="{B6AB4494-D2C1-4828-930B-D27554C6A2DA}" type="pres">
      <dgm:prSet presAssocID="{9931A803-FC48-4298-8314-B018E833BD9B}" presName="noGeometry" presStyleCnt="0"/>
      <dgm:spPr/>
    </dgm:pt>
    <dgm:pt modelId="{340978EB-A6A2-4748-8BBB-5FFE254DA94D}" type="pres">
      <dgm:prSet presAssocID="{9931A803-FC48-4298-8314-B018E833BD9B}" presName="childTextVisible" presStyleLbl="bgAccFollowNode1" presStyleIdx="2" presStyleCnt="3" custAng="19872493" custScaleX="124738" custScaleY="134865" custLinFactX="-20958" custLinFactNeighborX="-100000" custLinFactNeighborY="40779">
        <dgm:presLayoutVars>
          <dgm:bulletEnabled val="1"/>
        </dgm:presLayoutVars>
      </dgm:prSet>
      <dgm:spPr/>
    </dgm:pt>
    <dgm:pt modelId="{905EF7D7-862C-45F8-9CE8-2DB7B311E16B}" type="pres">
      <dgm:prSet presAssocID="{9931A803-FC48-4298-8314-B018E833BD9B}" presName="childTextHidden" presStyleLbl="bgAccFollowNode1" presStyleIdx="2" presStyleCnt="3"/>
      <dgm:spPr/>
    </dgm:pt>
    <dgm:pt modelId="{30904F27-068C-45C0-BE0C-E48FB893E4E3}" type="pres">
      <dgm:prSet presAssocID="{9931A803-FC48-4298-8314-B018E833BD9B}" presName="parentText" presStyleLbl="node1" presStyleIdx="2" presStyleCnt="3" custScaleX="365399" custScaleY="207528" custLinFactNeighborX="-25396" custLinFactNeighborY="72112">
        <dgm:presLayoutVars>
          <dgm:chMax val="1"/>
          <dgm:bulletEnabled val="1"/>
        </dgm:presLayoutVars>
      </dgm:prSet>
      <dgm:spPr/>
    </dgm:pt>
  </dgm:ptLst>
  <dgm:cxnLst>
    <dgm:cxn modelId="{DC0C260C-FEF8-4800-AA82-AB6251DBB816}" type="presOf" srcId="{8D4F633B-B056-4185-9FBB-267B8DBD21E5}" destId="{340978EB-A6A2-4748-8BBB-5FFE254DA94D}" srcOrd="0" destOrd="0" presId="urn:microsoft.com/office/officeart/2005/8/layout/hProcess6"/>
    <dgm:cxn modelId="{7B9CD13E-650A-4BCB-A3C2-ABB34E41F19D}" type="presOf" srcId="{F10B6D97-2E61-44DD-BC1B-8C1058A1C155}" destId="{6CC77392-11D6-42D0-87CB-A3C63B278653}" srcOrd="0" destOrd="0" presId="urn:microsoft.com/office/officeart/2005/8/layout/hProcess6"/>
    <dgm:cxn modelId="{10E84E58-7EA8-4752-A358-FF6D8FF195DB}" type="presOf" srcId="{9931A803-FC48-4298-8314-B018E833BD9B}" destId="{30904F27-068C-45C0-BE0C-E48FB893E4E3}" srcOrd="0" destOrd="0" presId="urn:microsoft.com/office/officeart/2005/8/layout/hProcess6"/>
    <dgm:cxn modelId="{A760637F-BF16-4100-BDAE-E7AA7749491E}" type="presOf" srcId="{8EB2575F-C3AA-4D7C-BF70-7822B84CAA8F}" destId="{13B757C7-8903-47CC-BD14-C64F0BEDD224}" srcOrd="0" destOrd="0" presId="urn:microsoft.com/office/officeart/2005/8/layout/hProcess6"/>
    <dgm:cxn modelId="{8EBCE595-5681-4FCE-90BF-AE0CD974CA95}" srcId="{8EB2575F-C3AA-4D7C-BF70-7822B84CAA8F}" destId="{F10B6D97-2E61-44DD-BC1B-8C1058A1C155}" srcOrd="1" destOrd="0" parTransId="{B9F89532-3D46-4EB9-98E3-E010A5689CA0}" sibTransId="{2B7AE609-21D6-45E6-B882-BC30F69D8E46}"/>
    <dgm:cxn modelId="{722C22AD-917A-44FA-BAA4-E97BB5F8CAD8}" srcId="{9931A803-FC48-4298-8314-B018E833BD9B}" destId="{8D4F633B-B056-4185-9FBB-267B8DBD21E5}" srcOrd="0" destOrd="0" parTransId="{CC555C46-A42A-4777-87BD-B7DB145EC73E}" sibTransId="{4FDA6530-AA84-4636-8CC0-19FDE9A38736}"/>
    <dgm:cxn modelId="{165D06CD-0F3D-4944-83BF-DD228911ADDA}" type="presOf" srcId="{E5A44F48-4656-40BB-A0EB-5546C71F6A1B}" destId="{EC49C332-39FE-40A4-ADE4-B4E50FBE8C25}" srcOrd="0" destOrd="0" presId="urn:microsoft.com/office/officeart/2005/8/layout/hProcess6"/>
    <dgm:cxn modelId="{3C0FD0DE-F0B1-4EA9-A2F9-1DF01971C042}" srcId="{8EB2575F-C3AA-4D7C-BF70-7822B84CAA8F}" destId="{9931A803-FC48-4298-8314-B018E833BD9B}" srcOrd="2" destOrd="0" parTransId="{ECA1F508-79ED-4DD8-8AF4-65A7DBF2F6FA}" sibTransId="{1FF48F68-5AB8-4416-9538-0E7B3472C25E}"/>
    <dgm:cxn modelId="{C66210E5-8D18-4470-A7F0-287D5A6162CC}" srcId="{8EB2575F-C3AA-4D7C-BF70-7822B84CAA8F}" destId="{E5A44F48-4656-40BB-A0EB-5546C71F6A1B}" srcOrd="0" destOrd="0" parTransId="{60B13406-B1E0-425C-8813-7D37B4267661}" sibTransId="{A4232825-7E32-4BBE-812B-998BB58F64F5}"/>
    <dgm:cxn modelId="{41D130F1-3016-45FF-AB6F-5A39F8C2D4F1}" type="presOf" srcId="{8D4F633B-B056-4185-9FBB-267B8DBD21E5}" destId="{905EF7D7-862C-45F8-9CE8-2DB7B311E16B}" srcOrd="1" destOrd="0" presId="urn:microsoft.com/office/officeart/2005/8/layout/hProcess6"/>
    <dgm:cxn modelId="{DA003384-7777-4936-9C2B-F5669055E595}" type="presParOf" srcId="{13B757C7-8903-47CC-BD14-C64F0BEDD224}" destId="{F1103BCC-43D4-485F-92E9-A32ACD6EC0F7}" srcOrd="0" destOrd="0" presId="urn:microsoft.com/office/officeart/2005/8/layout/hProcess6"/>
    <dgm:cxn modelId="{AC1886F4-228B-4881-8B4A-635AB083A2B0}" type="presParOf" srcId="{F1103BCC-43D4-485F-92E9-A32ACD6EC0F7}" destId="{28171949-A1DB-4476-9084-A3FAB1EE0B69}" srcOrd="0" destOrd="0" presId="urn:microsoft.com/office/officeart/2005/8/layout/hProcess6"/>
    <dgm:cxn modelId="{8845D2CF-56B2-4020-9C63-51B7AE0052E1}" type="presParOf" srcId="{F1103BCC-43D4-485F-92E9-A32ACD6EC0F7}" destId="{A2B0077B-771C-457B-8859-65F46EB92104}" srcOrd="1" destOrd="0" presId="urn:microsoft.com/office/officeart/2005/8/layout/hProcess6"/>
    <dgm:cxn modelId="{5FEBEE8B-D05A-40E1-B92A-E04930B058ED}" type="presParOf" srcId="{F1103BCC-43D4-485F-92E9-A32ACD6EC0F7}" destId="{078D91A2-259D-4794-BC14-FE2944349A95}" srcOrd="2" destOrd="0" presId="urn:microsoft.com/office/officeart/2005/8/layout/hProcess6"/>
    <dgm:cxn modelId="{297FD6C1-4E6D-40F4-A673-980376193D6B}" type="presParOf" srcId="{F1103BCC-43D4-485F-92E9-A32ACD6EC0F7}" destId="{EC49C332-39FE-40A4-ADE4-B4E50FBE8C25}" srcOrd="3" destOrd="0" presId="urn:microsoft.com/office/officeart/2005/8/layout/hProcess6"/>
    <dgm:cxn modelId="{712FA508-B715-416A-9886-66A58B9BE776}" type="presParOf" srcId="{13B757C7-8903-47CC-BD14-C64F0BEDD224}" destId="{92208849-3683-4ECD-A178-3BF60166E831}" srcOrd="1" destOrd="0" presId="urn:microsoft.com/office/officeart/2005/8/layout/hProcess6"/>
    <dgm:cxn modelId="{7CEA6599-9757-41D9-868C-3576E5C55AF9}" type="presParOf" srcId="{13B757C7-8903-47CC-BD14-C64F0BEDD224}" destId="{240F6624-78E6-42F3-B578-32C0D41EF94A}" srcOrd="2" destOrd="0" presId="urn:microsoft.com/office/officeart/2005/8/layout/hProcess6"/>
    <dgm:cxn modelId="{934E0D72-13D6-4157-9A6A-A76E74956B86}" type="presParOf" srcId="{240F6624-78E6-42F3-B578-32C0D41EF94A}" destId="{7D990432-F9B4-4A60-B079-42E6B73A6AD1}" srcOrd="0" destOrd="0" presId="urn:microsoft.com/office/officeart/2005/8/layout/hProcess6"/>
    <dgm:cxn modelId="{161E2312-254B-4E8F-86B4-2EF6E706ED54}" type="presParOf" srcId="{240F6624-78E6-42F3-B578-32C0D41EF94A}" destId="{2DEABEF5-4273-4ABA-B551-66D3D14B2D91}" srcOrd="1" destOrd="0" presId="urn:microsoft.com/office/officeart/2005/8/layout/hProcess6"/>
    <dgm:cxn modelId="{C46F479D-AE6A-461D-8AD8-C45C04430A2C}" type="presParOf" srcId="{240F6624-78E6-42F3-B578-32C0D41EF94A}" destId="{50202560-4707-4C72-9DD8-DD5B46DB793B}" srcOrd="2" destOrd="0" presId="urn:microsoft.com/office/officeart/2005/8/layout/hProcess6"/>
    <dgm:cxn modelId="{DB336BA1-9750-473B-8D24-3DE477DCA91D}" type="presParOf" srcId="{240F6624-78E6-42F3-B578-32C0D41EF94A}" destId="{6CC77392-11D6-42D0-87CB-A3C63B278653}" srcOrd="3" destOrd="0" presId="urn:microsoft.com/office/officeart/2005/8/layout/hProcess6"/>
    <dgm:cxn modelId="{6289C0EA-424E-43F6-A219-98B763AA4C35}" type="presParOf" srcId="{13B757C7-8903-47CC-BD14-C64F0BEDD224}" destId="{499CB289-1ECB-4182-BDFD-765CCC39872C}" srcOrd="3" destOrd="0" presId="urn:microsoft.com/office/officeart/2005/8/layout/hProcess6"/>
    <dgm:cxn modelId="{A0CFCDB9-8625-495A-85E3-E0025B3D0BBB}" type="presParOf" srcId="{13B757C7-8903-47CC-BD14-C64F0BEDD224}" destId="{A67AAD74-1633-4220-9156-24503DD53D6D}" srcOrd="4" destOrd="0" presId="urn:microsoft.com/office/officeart/2005/8/layout/hProcess6"/>
    <dgm:cxn modelId="{A2D81DB1-7E38-45E5-9690-9DC28E9B31F4}" type="presParOf" srcId="{A67AAD74-1633-4220-9156-24503DD53D6D}" destId="{B6AB4494-D2C1-4828-930B-D27554C6A2DA}" srcOrd="0" destOrd="0" presId="urn:microsoft.com/office/officeart/2005/8/layout/hProcess6"/>
    <dgm:cxn modelId="{220C1DE1-1D9C-42A2-A372-C2713E991ABF}" type="presParOf" srcId="{A67AAD74-1633-4220-9156-24503DD53D6D}" destId="{340978EB-A6A2-4748-8BBB-5FFE254DA94D}" srcOrd="1" destOrd="0" presId="urn:microsoft.com/office/officeart/2005/8/layout/hProcess6"/>
    <dgm:cxn modelId="{23A892F8-9DBC-4DB7-9AE0-9C6574A3C84B}" type="presParOf" srcId="{A67AAD74-1633-4220-9156-24503DD53D6D}" destId="{905EF7D7-862C-45F8-9CE8-2DB7B311E16B}" srcOrd="2" destOrd="0" presId="urn:microsoft.com/office/officeart/2005/8/layout/hProcess6"/>
    <dgm:cxn modelId="{652E9ECB-7309-4BB5-8371-821BB27CD8FA}" type="presParOf" srcId="{A67AAD74-1633-4220-9156-24503DD53D6D}" destId="{30904F27-068C-45C0-BE0C-E48FB893E4E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4BD878-2EFA-4661-8104-0533A117285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BA23B0C-FCF8-4BF6-BA55-59E178587AAC}">
      <dgm:prSet custT="1"/>
      <dgm:spPr/>
      <dgm:t>
        <a:bodyPr/>
        <a:lstStyle/>
        <a:p>
          <a:r>
            <a:rPr lang="pt-BR" sz="1600" dirty="0"/>
            <a:t>O SUAS foi construído com participação social, avançou no sentido de romper com lógicas assistencialistas. Daí a importância da afirmação de sua </a:t>
          </a:r>
          <a:r>
            <a:rPr lang="pt-BR" sz="1600" b="1" dirty="0"/>
            <a:t>institucionalidade,</a:t>
          </a:r>
          <a:r>
            <a:rPr lang="pt-BR" sz="1600" dirty="0"/>
            <a:t> atualizada para os desafios impostos pela crise pandêmica.</a:t>
          </a:r>
          <a:endParaRPr lang="en-US" sz="1600" dirty="0"/>
        </a:p>
      </dgm:t>
    </dgm:pt>
    <dgm:pt modelId="{D51324D2-10CF-4A2C-B3C6-709601174970}" type="parTrans" cxnId="{2BD00B77-67DB-422E-AF3C-2ACC9BBCA76A}">
      <dgm:prSet/>
      <dgm:spPr/>
      <dgm:t>
        <a:bodyPr/>
        <a:lstStyle/>
        <a:p>
          <a:endParaRPr lang="en-US" sz="1600"/>
        </a:p>
      </dgm:t>
    </dgm:pt>
    <dgm:pt modelId="{CAB78BFA-52C7-426D-A042-3A19E78C52C8}" type="sibTrans" cxnId="{2BD00B77-67DB-422E-AF3C-2ACC9BBCA76A}">
      <dgm:prSet/>
      <dgm:spPr/>
      <dgm:t>
        <a:bodyPr/>
        <a:lstStyle/>
        <a:p>
          <a:endParaRPr lang="en-US"/>
        </a:p>
      </dgm:t>
    </dgm:pt>
    <dgm:pt modelId="{6633982E-F12A-4FAE-B9DE-6ECDB9804085}">
      <dgm:prSet custT="1"/>
      <dgm:spPr/>
      <dgm:t>
        <a:bodyPr/>
        <a:lstStyle/>
        <a:p>
          <a:r>
            <a:rPr lang="pt-BR" sz="1400" dirty="0"/>
            <a:t>A construção coletiva do SUAS no Brasil configura um processo importante de regulação e institucionalidade, o que </a:t>
          </a:r>
          <a:r>
            <a:rPr lang="pt-BR" sz="1400" b="1" dirty="0"/>
            <a:t>resultou na construção de uma ampla e capilar rede estatal, para fortalecer a cultura dos direitos, com dinamização das instancias de pactuação e controle, expansão da presença de atores sociais, territorialização da política, entre outros atributos de uma política pública estatal. </a:t>
          </a:r>
          <a:endParaRPr lang="en-US" sz="1400" dirty="0"/>
        </a:p>
      </dgm:t>
    </dgm:pt>
    <dgm:pt modelId="{F42BB580-17AE-4D57-814A-5C4AFC22CBBF}" type="parTrans" cxnId="{CB296A75-4EE2-4D71-9D4A-AD0674475554}">
      <dgm:prSet/>
      <dgm:spPr/>
      <dgm:t>
        <a:bodyPr/>
        <a:lstStyle/>
        <a:p>
          <a:endParaRPr lang="en-US" sz="1600"/>
        </a:p>
      </dgm:t>
    </dgm:pt>
    <dgm:pt modelId="{4DD492DA-C845-4011-AAEA-F979E1BD6824}" type="sibTrans" cxnId="{CB296A75-4EE2-4D71-9D4A-AD0674475554}">
      <dgm:prSet/>
      <dgm:spPr/>
      <dgm:t>
        <a:bodyPr/>
        <a:lstStyle/>
        <a:p>
          <a:endParaRPr lang="en-US"/>
        </a:p>
      </dgm:t>
    </dgm:pt>
    <dgm:pt modelId="{8C7C5658-6D0C-4CD0-AC29-6D3708944A6A}">
      <dgm:prSet custT="1"/>
      <dgm:spPr/>
      <dgm:t>
        <a:bodyPr/>
        <a:lstStyle/>
        <a:p>
          <a:r>
            <a:rPr lang="pt-BR" sz="1600" dirty="0"/>
            <a:t>O SUAS possibilitou a implantação de uma rede de proteção estatal, continuada, com oferta de serviços e benefícios de modo permanente e nos territórios mais vulneráveis.</a:t>
          </a:r>
          <a:endParaRPr lang="en-US" sz="1600" dirty="0"/>
        </a:p>
      </dgm:t>
    </dgm:pt>
    <dgm:pt modelId="{1B2AA70C-2E44-424B-867E-30E762CDB1C0}" type="parTrans" cxnId="{2E229CCE-078B-4D9F-8E15-92DC0C618309}">
      <dgm:prSet/>
      <dgm:spPr/>
      <dgm:t>
        <a:bodyPr/>
        <a:lstStyle/>
        <a:p>
          <a:endParaRPr lang="en-US" sz="1600"/>
        </a:p>
      </dgm:t>
    </dgm:pt>
    <dgm:pt modelId="{F709C384-62AD-4CA3-82FA-68CE935B21C7}" type="sibTrans" cxnId="{2E229CCE-078B-4D9F-8E15-92DC0C618309}">
      <dgm:prSet/>
      <dgm:spPr/>
      <dgm:t>
        <a:bodyPr/>
        <a:lstStyle/>
        <a:p>
          <a:endParaRPr lang="en-US"/>
        </a:p>
      </dgm:t>
    </dgm:pt>
    <dgm:pt modelId="{CCD815EC-5AB5-4E1A-8A66-4656E1607F62}">
      <dgm:prSet custT="1"/>
      <dgm:spPr/>
      <dgm:t>
        <a:bodyPr/>
        <a:lstStyle/>
        <a:p>
          <a:r>
            <a:rPr lang="pt-BR" sz="1600"/>
            <a:t>Atingiu um patamar importante de desenvolvimento, com centralidade em responsabilidades comuns e compartilhadas para a prestação de serviços à população;</a:t>
          </a:r>
          <a:endParaRPr lang="en-US" sz="1600"/>
        </a:p>
      </dgm:t>
    </dgm:pt>
    <dgm:pt modelId="{EB45EBF9-EE81-4BBF-99D5-1B103C0E49A8}" type="parTrans" cxnId="{6580E16C-94BF-4732-91CF-DD10D5174B52}">
      <dgm:prSet/>
      <dgm:spPr/>
      <dgm:t>
        <a:bodyPr/>
        <a:lstStyle/>
        <a:p>
          <a:endParaRPr lang="en-US" sz="1600"/>
        </a:p>
      </dgm:t>
    </dgm:pt>
    <dgm:pt modelId="{B525FD64-FE82-4C39-A0B2-0A2B0561A021}" type="sibTrans" cxnId="{6580E16C-94BF-4732-91CF-DD10D5174B52}">
      <dgm:prSet/>
      <dgm:spPr/>
      <dgm:t>
        <a:bodyPr/>
        <a:lstStyle/>
        <a:p>
          <a:endParaRPr lang="en-US"/>
        </a:p>
      </dgm:t>
    </dgm:pt>
    <dgm:pt modelId="{2BECC725-7FE5-463F-AD5B-5BE409ED9019}">
      <dgm:prSet custT="1"/>
      <dgm:spPr/>
      <dgm:t>
        <a:bodyPr/>
        <a:lstStyle/>
        <a:p>
          <a:r>
            <a:rPr lang="pt-BR" sz="1600"/>
            <a:t>Adotou-se o </a:t>
          </a:r>
          <a:r>
            <a:rPr lang="pt-BR" sz="1600" b="1"/>
            <a:t>Pacto de Aprimoramento do Suas </a:t>
          </a:r>
          <a:r>
            <a:rPr lang="pt-BR" sz="1600"/>
            <a:t>como um dispositivo de cooperação interfederativa, para avançar e acelerar patamares de desenvolvimento, </a:t>
          </a:r>
          <a:r>
            <a:rPr lang="pt-BR" sz="1600" b="1"/>
            <a:t>a partir de prioridades e metas mantendo-se as previsões estruturantes, como o comando único, existência e pleno funcionamento de conselhos, planos e fundos de assistência social.</a:t>
          </a:r>
          <a:endParaRPr lang="en-US" sz="1600"/>
        </a:p>
      </dgm:t>
    </dgm:pt>
    <dgm:pt modelId="{3C937E1B-EF60-47A9-90B2-0799F35F1650}" type="parTrans" cxnId="{EC0B0538-E4F7-4330-A2C6-8B58BB1EE5F1}">
      <dgm:prSet/>
      <dgm:spPr/>
      <dgm:t>
        <a:bodyPr/>
        <a:lstStyle/>
        <a:p>
          <a:endParaRPr lang="en-US" sz="1600"/>
        </a:p>
      </dgm:t>
    </dgm:pt>
    <dgm:pt modelId="{57816F66-C4B4-489A-81A7-70F7F9CDC4DC}" type="sibTrans" cxnId="{EC0B0538-E4F7-4330-A2C6-8B58BB1EE5F1}">
      <dgm:prSet/>
      <dgm:spPr/>
      <dgm:t>
        <a:bodyPr/>
        <a:lstStyle/>
        <a:p>
          <a:endParaRPr lang="en-US"/>
        </a:p>
      </dgm:t>
    </dgm:pt>
    <dgm:pt modelId="{86FF5416-6B8C-40F4-97EE-7374FACBE2F3}" type="pres">
      <dgm:prSet presAssocID="{E14BD878-2EFA-4661-8104-0533A1172852}" presName="diagram" presStyleCnt="0">
        <dgm:presLayoutVars>
          <dgm:dir/>
          <dgm:resizeHandles val="exact"/>
        </dgm:presLayoutVars>
      </dgm:prSet>
      <dgm:spPr/>
    </dgm:pt>
    <dgm:pt modelId="{4A966A72-2755-4980-A76C-C541125D8619}" type="pres">
      <dgm:prSet presAssocID="{6BA23B0C-FCF8-4BF6-BA55-59E178587AAC}" presName="node" presStyleLbl="node1" presStyleIdx="0" presStyleCnt="5" custScaleX="104319" custScaleY="116853">
        <dgm:presLayoutVars>
          <dgm:bulletEnabled val="1"/>
        </dgm:presLayoutVars>
      </dgm:prSet>
      <dgm:spPr/>
    </dgm:pt>
    <dgm:pt modelId="{0A41E8A1-665C-479E-B871-46CA88D793AC}" type="pres">
      <dgm:prSet presAssocID="{CAB78BFA-52C7-426D-A042-3A19E78C52C8}" presName="sibTrans" presStyleCnt="0"/>
      <dgm:spPr/>
    </dgm:pt>
    <dgm:pt modelId="{0AE6FAB5-6B04-499E-BBA2-295892C4C9AE}" type="pres">
      <dgm:prSet presAssocID="{6633982E-F12A-4FAE-B9DE-6ECDB9804085}" presName="node" presStyleLbl="node1" presStyleIdx="1" presStyleCnt="5" custScaleX="114064" custScaleY="125589">
        <dgm:presLayoutVars>
          <dgm:bulletEnabled val="1"/>
        </dgm:presLayoutVars>
      </dgm:prSet>
      <dgm:spPr/>
    </dgm:pt>
    <dgm:pt modelId="{F3EA3F72-BFA7-4F4E-BBBA-A7F583E3F08B}" type="pres">
      <dgm:prSet presAssocID="{4DD492DA-C845-4011-AAEA-F979E1BD6824}" presName="sibTrans" presStyleCnt="0"/>
      <dgm:spPr/>
    </dgm:pt>
    <dgm:pt modelId="{C2F5CF79-02C7-4B35-B550-342C33D5C264}" type="pres">
      <dgm:prSet presAssocID="{8C7C5658-6D0C-4CD0-AC29-6D3708944A6A}" presName="node" presStyleLbl="node1" presStyleIdx="2" presStyleCnt="5">
        <dgm:presLayoutVars>
          <dgm:bulletEnabled val="1"/>
        </dgm:presLayoutVars>
      </dgm:prSet>
      <dgm:spPr/>
    </dgm:pt>
    <dgm:pt modelId="{25EE89F7-5257-4438-B919-860C590E463A}" type="pres">
      <dgm:prSet presAssocID="{F709C384-62AD-4CA3-82FA-68CE935B21C7}" presName="sibTrans" presStyleCnt="0"/>
      <dgm:spPr/>
    </dgm:pt>
    <dgm:pt modelId="{851447D5-440D-4755-8B97-6A8B6AE16A70}" type="pres">
      <dgm:prSet presAssocID="{CCD815EC-5AB5-4E1A-8A66-4656E1607F62}" presName="node" presStyleLbl="node1" presStyleIdx="3" presStyleCnt="5">
        <dgm:presLayoutVars>
          <dgm:bulletEnabled val="1"/>
        </dgm:presLayoutVars>
      </dgm:prSet>
      <dgm:spPr/>
    </dgm:pt>
    <dgm:pt modelId="{A61CC524-B2DC-4655-A6C7-C1A8734F8043}" type="pres">
      <dgm:prSet presAssocID="{B525FD64-FE82-4C39-A0B2-0A2B0561A021}" presName="sibTrans" presStyleCnt="0"/>
      <dgm:spPr/>
    </dgm:pt>
    <dgm:pt modelId="{08A60910-F588-4123-9C29-395DE8CC439C}" type="pres">
      <dgm:prSet presAssocID="{2BECC725-7FE5-463F-AD5B-5BE409ED9019}" presName="node" presStyleLbl="node1" presStyleIdx="4" presStyleCnt="5" custScaleX="146995">
        <dgm:presLayoutVars>
          <dgm:bulletEnabled val="1"/>
        </dgm:presLayoutVars>
      </dgm:prSet>
      <dgm:spPr/>
    </dgm:pt>
  </dgm:ptLst>
  <dgm:cxnLst>
    <dgm:cxn modelId="{30810204-3264-4349-9311-061F72A9198D}" type="presOf" srcId="{E14BD878-2EFA-4661-8104-0533A1172852}" destId="{86FF5416-6B8C-40F4-97EE-7374FACBE2F3}" srcOrd="0" destOrd="0" presId="urn:microsoft.com/office/officeart/2005/8/layout/default"/>
    <dgm:cxn modelId="{72B1ED31-DAE8-4831-B34B-13514FAF67CE}" type="presOf" srcId="{2BECC725-7FE5-463F-AD5B-5BE409ED9019}" destId="{08A60910-F588-4123-9C29-395DE8CC439C}" srcOrd="0" destOrd="0" presId="urn:microsoft.com/office/officeart/2005/8/layout/default"/>
    <dgm:cxn modelId="{EC0B0538-E4F7-4330-A2C6-8B58BB1EE5F1}" srcId="{E14BD878-2EFA-4661-8104-0533A1172852}" destId="{2BECC725-7FE5-463F-AD5B-5BE409ED9019}" srcOrd="4" destOrd="0" parTransId="{3C937E1B-EF60-47A9-90B2-0799F35F1650}" sibTransId="{57816F66-C4B4-489A-81A7-70F7F9CDC4DC}"/>
    <dgm:cxn modelId="{BB955068-5164-4822-A254-0C836AB00FE5}" type="presOf" srcId="{CCD815EC-5AB5-4E1A-8A66-4656E1607F62}" destId="{851447D5-440D-4755-8B97-6A8B6AE16A70}" srcOrd="0" destOrd="0" presId="urn:microsoft.com/office/officeart/2005/8/layout/default"/>
    <dgm:cxn modelId="{6580E16C-94BF-4732-91CF-DD10D5174B52}" srcId="{E14BD878-2EFA-4661-8104-0533A1172852}" destId="{CCD815EC-5AB5-4E1A-8A66-4656E1607F62}" srcOrd="3" destOrd="0" parTransId="{EB45EBF9-EE81-4BBF-99D5-1B103C0E49A8}" sibTransId="{B525FD64-FE82-4C39-A0B2-0A2B0561A021}"/>
    <dgm:cxn modelId="{60B49151-2FB5-43FD-8BA1-DF189F990F67}" type="presOf" srcId="{6633982E-F12A-4FAE-B9DE-6ECDB9804085}" destId="{0AE6FAB5-6B04-499E-BBA2-295892C4C9AE}" srcOrd="0" destOrd="0" presId="urn:microsoft.com/office/officeart/2005/8/layout/default"/>
    <dgm:cxn modelId="{CB296A75-4EE2-4D71-9D4A-AD0674475554}" srcId="{E14BD878-2EFA-4661-8104-0533A1172852}" destId="{6633982E-F12A-4FAE-B9DE-6ECDB9804085}" srcOrd="1" destOrd="0" parTransId="{F42BB580-17AE-4D57-814A-5C4AFC22CBBF}" sibTransId="{4DD492DA-C845-4011-AAEA-F979E1BD6824}"/>
    <dgm:cxn modelId="{2BD00B77-67DB-422E-AF3C-2ACC9BBCA76A}" srcId="{E14BD878-2EFA-4661-8104-0533A1172852}" destId="{6BA23B0C-FCF8-4BF6-BA55-59E178587AAC}" srcOrd="0" destOrd="0" parTransId="{D51324D2-10CF-4A2C-B3C6-709601174970}" sibTransId="{CAB78BFA-52C7-426D-A042-3A19E78C52C8}"/>
    <dgm:cxn modelId="{81918C93-3A42-4F0E-A796-C9F585097387}" type="presOf" srcId="{8C7C5658-6D0C-4CD0-AC29-6D3708944A6A}" destId="{C2F5CF79-02C7-4B35-B550-342C33D5C264}" srcOrd="0" destOrd="0" presId="urn:microsoft.com/office/officeart/2005/8/layout/default"/>
    <dgm:cxn modelId="{4910D2A8-40B5-4BCD-8C2E-89F97432A1E1}" type="presOf" srcId="{6BA23B0C-FCF8-4BF6-BA55-59E178587AAC}" destId="{4A966A72-2755-4980-A76C-C541125D8619}" srcOrd="0" destOrd="0" presId="urn:microsoft.com/office/officeart/2005/8/layout/default"/>
    <dgm:cxn modelId="{2E229CCE-078B-4D9F-8E15-92DC0C618309}" srcId="{E14BD878-2EFA-4661-8104-0533A1172852}" destId="{8C7C5658-6D0C-4CD0-AC29-6D3708944A6A}" srcOrd="2" destOrd="0" parTransId="{1B2AA70C-2E44-424B-867E-30E762CDB1C0}" sibTransId="{F709C384-62AD-4CA3-82FA-68CE935B21C7}"/>
    <dgm:cxn modelId="{D783CA6D-B4D3-4A78-B7A7-3C327C94E07C}" type="presParOf" srcId="{86FF5416-6B8C-40F4-97EE-7374FACBE2F3}" destId="{4A966A72-2755-4980-A76C-C541125D8619}" srcOrd="0" destOrd="0" presId="urn:microsoft.com/office/officeart/2005/8/layout/default"/>
    <dgm:cxn modelId="{05DAAE48-49E6-4104-9D2A-FF3F5008909D}" type="presParOf" srcId="{86FF5416-6B8C-40F4-97EE-7374FACBE2F3}" destId="{0A41E8A1-665C-479E-B871-46CA88D793AC}" srcOrd="1" destOrd="0" presId="urn:microsoft.com/office/officeart/2005/8/layout/default"/>
    <dgm:cxn modelId="{32F1C8B8-6954-4CFD-94F4-D8547743E3E0}" type="presParOf" srcId="{86FF5416-6B8C-40F4-97EE-7374FACBE2F3}" destId="{0AE6FAB5-6B04-499E-BBA2-295892C4C9AE}" srcOrd="2" destOrd="0" presId="urn:microsoft.com/office/officeart/2005/8/layout/default"/>
    <dgm:cxn modelId="{C427C9E3-67E9-41EE-ADAB-FFCF0A09B89A}" type="presParOf" srcId="{86FF5416-6B8C-40F4-97EE-7374FACBE2F3}" destId="{F3EA3F72-BFA7-4F4E-BBBA-A7F583E3F08B}" srcOrd="3" destOrd="0" presId="urn:microsoft.com/office/officeart/2005/8/layout/default"/>
    <dgm:cxn modelId="{BA568DAE-8821-492A-ACE8-55DA58B99203}" type="presParOf" srcId="{86FF5416-6B8C-40F4-97EE-7374FACBE2F3}" destId="{C2F5CF79-02C7-4B35-B550-342C33D5C264}" srcOrd="4" destOrd="0" presId="urn:microsoft.com/office/officeart/2005/8/layout/default"/>
    <dgm:cxn modelId="{0AB7C3A0-E1CD-4D50-9B6F-6A1541ABDC47}" type="presParOf" srcId="{86FF5416-6B8C-40F4-97EE-7374FACBE2F3}" destId="{25EE89F7-5257-4438-B919-860C590E463A}" srcOrd="5" destOrd="0" presId="urn:microsoft.com/office/officeart/2005/8/layout/default"/>
    <dgm:cxn modelId="{96462AC5-3BED-4CA8-A4B3-DA417A324D3E}" type="presParOf" srcId="{86FF5416-6B8C-40F4-97EE-7374FACBE2F3}" destId="{851447D5-440D-4755-8B97-6A8B6AE16A70}" srcOrd="6" destOrd="0" presId="urn:microsoft.com/office/officeart/2005/8/layout/default"/>
    <dgm:cxn modelId="{B438BD25-C431-4BFB-A585-EDC58F3F4589}" type="presParOf" srcId="{86FF5416-6B8C-40F4-97EE-7374FACBE2F3}" destId="{A61CC524-B2DC-4655-A6C7-C1A8734F8043}" srcOrd="7" destOrd="0" presId="urn:microsoft.com/office/officeart/2005/8/layout/default"/>
    <dgm:cxn modelId="{5D300163-29CB-447A-99A4-7DA90A9B97C6}" type="presParOf" srcId="{86FF5416-6B8C-40F4-97EE-7374FACBE2F3}" destId="{08A60910-F588-4123-9C29-395DE8CC439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88CA9E-15A0-4425-B019-98776F3984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831D68D-CFC4-4EAB-8DB4-4992FBFBEEAB}">
      <dgm:prSet/>
      <dgm:spPr/>
      <dgm:t>
        <a:bodyPr/>
        <a:lstStyle/>
        <a:p>
          <a:r>
            <a:rPr lang="pt-BR" dirty="0"/>
            <a:t>Frente Nacional em Defesa do SUAS</a:t>
          </a:r>
          <a:endParaRPr lang="en-US" dirty="0"/>
        </a:p>
      </dgm:t>
    </dgm:pt>
    <dgm:pt modelId="{271509CE-31C9-4379-9D32-84E35D19396F}" type="parTrans" cxnId="{03CA9439-26A4-4DA6-A2C1-F58CFC99C081}">
      <dgm:prSet/>
      <dgm:spPr/>
      <dgm:t>
        <a:bodyPr/>
        <a:lstStyle/>
        <a:p>
          <a:endParaRPr lang="en-US"/>
        </a:p>
      </dgm:t>
    </dgm:pt>
    <dgm:pt modelId="{54645409-34EF-4D4A-B6FC-900AE3555EA3}" type="sibTrans" cxnId="{03CA9439-26A4-4DA6-A2C1-F58CFC99C081}">
      <dgm:prSet/>
      <dgm:spPr/>
      <dgm:t>
        <a:bodyPr/>
        <a:lstStyle/>
        <a:p>
          <a:endParaRPr lang="en-US"/>
        </a:p>
      </dgm:t>
    </dgm:pt>
    <dgm:pt modelId="{7F3DD795-9880-4482-BBE5-BF7AD1CB9637}">
      <dgm:prSet/>
      <dgm:spPr/>
      <dgm:t>
        <a:bodyPr/>
        <a:lstStyle/>
        <a:p>
          <a:r>
            <a:rPr lang="pt-BR" dirty="0"/>
            <a:t>Entidades e Movimentos Sociais identitários e </a:t>
          </a:r>
          <a:r>
            <a:rPr lang="pt-BR" dirty="0" err="1"/>
            <a:t>territorializados</a:t>
          </a:r>
          <a:r>
            <a:rPr lang="pt-BR" dirty="0"/>
            <a:t> (Fóruns de Trabalhadores e Usuários do SUAS)</a:t>
          </a:r>
          <a:endParaRPr lang="en-US" dirty="0"/>
        </a:p>
      </dgm:t>
    </dgm:pt>
    <dgm:pt modelId="{C4BB62D2-99A1-4895-8C92-2ED81CF84D14}" type="parTrans" cxnId="{85D3FD31-D0AA-44BD-8D4E-FF85F2EDD44C}">
      <dgm:prSet/>
      <dgm:spPr/>
      <dgm:t>
        <a:bodyPr/>
        <a:lstStyle/>
        <a:p>
          <a:endParaRPr lang="en-US"/>
        </a:p>
      </dgm:t>
    </dgm:pt>
    <dgm:pt modelId="{D59BB3B0-0F6C-46DE-8F9A-5ADB2F3D1FCD}" type="sibTrans" cxnId="{85D3FD31-D0AA-44BD-8D4E-FF85F2EDD44C}">
      <dgm:prSet/>
      <dgm:spPr/>
      <dgm:t>
        <a:bodyPr/>
        <a:lstStyle/>
        <a:p>
          <a:endParaRPr lang="en-US"/>
        </a:p>
      </dgm:t>
    </dgm:pt>
    <dgm:pt modelId="{68BC8C82-624A-418B-A556-FB3612BE80AD}">
      <dgm:prSet/>
      <dgm:spPr/>
      <dgm:t>
        <a:bodyPr/>
        <a:lstStyle/>
        <a:p>
          <a:r>
            <a:rPr lang="pt-BR" dirty="0"/>
            <a:t>Colegiados Nacional de Gestores/as Municipais e Estaduais de Assistência Social</a:t>
          </a:r>
          <a:endParaRPr lang="en-US" dirty="0"/>
        </a:p>
      </dgm:t>
    </dgm:pt>
    <dgm:pt modelId="{62FA72EF-D2BC-41E8-B2A9-ADA83E8CB992}" type="parTrans" cxnId="{8B462268-00B9-4847-B90D-7AE88B446272}">
      <dgm:prSet/>
      <dgm:spPr/>
      <dgm:t>
        <a:bodyPr/>
        <a:lstStyle/>
        <a:p>
          <a:endParaRPr lang="en-US"/>
        </a:p>
      </dgm:t>
    </dgm:pt>
    <dgm:pt modelId="{84CA6BCB-EA79-400A-B88B-C28119085E85}" type="sibTrans" cxnId="{8B462268-00B9-4847-B90D-7AE88B446272}">
      <dgm:prSet/>
      <dgm:spPr/>
      <dgm:t>
        <a:bodyPr/>
        <a:lstStyle/>
        <a:p>
          <a:endParaRPr lang="en-US"/>
        </a:p>
      </dgm:t>
    </dgm:pt>
    <dgm:pt modelId="{13C9977F-7EDB-46C5-9E29-717686752743}">
      <dgm:prSet/>
      <dgm:spPr/>
      <dgm:t>
        <a:bodyPr/>
        <a:lstStyle/>
        <a:p>
          <a:r>
            <a:rPr lang="pt-BR" dirty="0"/>
            <a:t>Gestores e profissionais da Assistência Social do Consócio do Nordeste </a:t>
          </a:r>
          <a:endParaRPr lang="en-US" dirty="0"/>
        </a:p>
      </dgm:t>
    </dgm:pt>
    <dgm:pt modelId="{DDC00DE2-21CC-4897-8C1C-CD16B9EE4D32}" type="parTrans" cxnId="{E762D70C-04DD-49B8-9B23-C08591F6E8B4}">
      <dgm:prSet/>
      <dgm:spPr/>
      <dgm:t>
        <a:bodyPr/>
        <a:lstStyle/>
        <a:p>
          <a:endParaRPr lang="en-US"/>
        </a:p>
      </dgm:t>
    </dgm:pt>
    <dgm:pt modelId="{ECC86C55-BD52-4FF8-8252-E763DE42FBFA}" type="sibTrans" cxnId="{E762D70C-04DD-49B8-9B23-C08591F6E8B4}">
      <dgm:prSet/>
      <dgm:spPr/>
      <dgm:t>
        <a:bodyPr/>
        <a:lstStyle/>
        <a:p>
          <a:endParaRPr lang="en-US"/>
        </a:p>
      </dgm:t>
    </dgm:pt>
    <dgm:pt modelId="{EEB8840E-AFA6-4999-B87A-B09AD5BC0C08}">
      <dgm:prSet/>
      <dgm:spPr/>
      <dgm:t>
        <a:bodyPr/>
        <a:lstStyle/>
        <a:p>
          <a:r>
            <a:rPr lang="pt-BR"/>
            <a:t>Frentes Parlamentares </a:t>
          </a:r>
          <a:endParaRPr lang="en-US"/>
        </a:p>
      </dgm:t>
    </dgm:pt>
    <dgm:pt modelId="{182DC59A-E4A9-437A-A4DC-5BF1D14B05A0}" type="parTrans" cxnId="{38F4EC88-143B-4CAD-A0D8-D8C66FD169B5}">
      <dgm:prSet/>
      <dgm:spPr/>
      <dgm:t>
        <a:bodyPr/>
        <a:lstStyle/>
        <a:p>
          <a:endParaRPr lang="en-US"/>
        </a:p>
      </dgm:t>
    </dgm:pt>
    <dgm:pt modelId="{4A784E68-9D97-43EE-B202-00E72F279DD0}" type="sibTrans" cxnId="{38F4EC88-143B-4CAD-A0D8-D8C66FD169B5}">
      <dgm:prSet/>
      <dgm:spPr/>
      <dgm:t>
        <a:bodyPr/>
        <a:lstStyle/>
        <a:p>
          <a:endParaRPr lang="en-US"/>
        </a:p>
      </dgm:t>
    </dgm:pt>
    <dgm:pt modelId="{1B1CD45B-0873-4A46-A78E-5C56A281C08F}">
      <dgm:prSet/>
      <dgm:spPr/>
      <dgm:t>
        <a:bodyPr/>
        <a:lstStyle/>
        <a:p>
          <a:r>
            <a:rPr lang="pt-BR" dirty="0"/>
            <a:t>Conselhos de Assistência Social</a:t>
          </a:r>
          <a:endParaRPr lang="en-US" dirty="0"/>
        </a:p>
      </dgm:t>
    </dgm:pt>
    <dgm:pt modelId="{1F17F672-3DC1-4C81-A9C0-A3DAB1D324D0}" type="parTrans" cxnId="{B1E6E77F-81F8-4592-9547-F26DA4340AFD}">
      <dgm:prSet/>
      <dgm:spPr/>
      <dgm:t>
        <a:bodyPr/>
        <a:lstStyle/>
        <a:p>
          <a:endParaRPr lang="en-US"/>
        </a:p>
      </dgm:t>
    </dgm:pt>
    <dgm:pt modelId="{715CA5CC-3FD8-402F-AB0F-ED24CA548521}" type="sibTrans" cxnId="{B1E6E77F-81F8-4592-9547-F26DA4340AFD}">
      <dgm:prSet/>
      <dgm:spPr/>
      <dgm:t>
        <a:bodyPr/>
        <a:lstStyle/>
        <a:p>
          <a:endParaRPr lang="en-US"/>
        </a:p>
      </dgm:t>
    </dgm:pt>
    <dgm:pt modelId="{F00000E0-F93F-48E1-A5B3-41271031D85D}" type="pres">
      <dgm:prSet presAssocID="{4C88CA9E-15A0-4425-B019-98776F3984C9}" presName="diagram" presStyleCnt="0">
        <dgm:presLayoutVars>
          <dgm:dir/>
          <dgm:resizeHandles val="exact"/>
        </dgm:presLayoutVars>
      </dgm:prSet>
      <dgm:spPr/>
    </dgm:pt>
    <dgm:pt modelId="{ED9C60D2-BB81-4E39-B509-9F2A35E07C17}" type="pres">
      <dgm:prSet presAssocID="{4831D68D-CFC4-4EAB-8DB4-4992FBFBEEAB}" presName="node" presStyleLbl="node1" presStyleIdx="0" presStyleCnt="6">
        <dgm:presLayoutVars>
          <dgm:bulletEnabled val="1"/>
        </dgm:presLayoutVars>
      </dgm:prSet>
      <dgm:spPr/>
    </dgm:pt>
    <dgm:pt modelId="{B1E57AC6-05CC-40E0-BF12-9D4BB54CC1C9}" type="pres">
      <dgm:prSet presAssocID="{54645409-34EF-4D4A-B6FC-900AE3555EA3}" presName="sibTrans" presStyleCnt="0"/>
      <dgm:spPr/>
    </dgm:pt>
    <dgm:pt modelId="{B757F84F-DC79-4F15-B63B-E705638F5385}" type="pres">
      <dgm:prSet presAssocID="{7F3DD795-9880-4482-BBE5-BF7AD1CB9637}" presName="node" presStyleLbl="node1" presStyleIdx="1" presStyleCnt="6">
        <dgm:presLayoutVars>
          <dgm:bulletEnabled val="1"/>
        </dgm:presLayoutVars>
      </dgm:prSet>
      <dgm:spPr/>
    </dgm:pt>
    <dgm:pt modelId="{AD6DB561-EB6E-4F0A-8598-C1B2CF3AA38F}" type="pres">
      <dgm:prSet presAssocID="{D59BB3B0-0F6C-46DE-8F9A-5ADB2F3D1FCD}" presName="sibTrans" presStyleCnt="0"/>
      <dgm:spPr/>
    </dgm:pt>
    <dgm:pt modelId="{35C64C26-E574-4996-B74F-3572C00A867A}" type="pres">
      <dgm:prSet presAssocID="{68BC8C82-624A-418B-A556-FB3612BE80AD}" presName="node" presStyleLbl="node1" presStyleIdx="2" presStyleCnt="6">
        <dgm:presLayoutVars>
          <dgm:bulletEnabled val="1"/>
        </dgm:presLayoutVars>
      </dgm:prSet>
      <dgm:spPr/>
    </dgm:pt>
    <dgm:pt modelId="{5E81CE3C-DE2E-419E-8DFB-BDF550877138}" type="pres">
      <dgm:prSet presAssocID="{84CA6BCB-EA79-400A-B88B-C28119085E85}" presName="sibTrans" presStyleCnt="0"/>
      <dgm:spPr/>
    </dgm:pt>
    <dgm:pt modelId="{E60D7D47-2EA3-48D2-B18A-7BAFDBD2B491}" type="pres">
      <dgm:prSet presAssocID="{13C9977F-7EDB-46C5-9E29-717686752743}" presName="node" presStyleLbl="node1" presStyleIdx="3" presStyleCnt="6">
        <dgm:presLayoutVars>
          <dgm:bulletEnabled val="1"/>
        </dgm:presLayoutVars>
      </dgm:prSet>
      <dgm:spPr/>
    </dgm:pt>
    <dgm:pt modelId="{35A92A35-F312-49C1-A871-A3E74F0C4E07}" type="pres">
      <dgm:prSet presAssocID="{ECC86C55-BD52-4FF8-8252-E763DE42FBFA}" presName="sibTrans" presStyleCnt="0"/>
      <dgm:spPr/>
    </dgm:pt>
    <dgm:pt modelId="{86673998-0D3A-4B1B-8DD3-E48ABDC30806}" type="pres">
      <dgm:prSet presAssocID="{EEB8840E-AFA6-4999-B87A-B09AD5BC0C08}" presName="node" presStyleLbl="node1" presStyleIdx="4" presStyleCnt="6">
        <dgm:presLayoutVars>
          <dgm:bulletEnabled val="1"/>
        </dgm:presLayoutVars>
      </dgm:prSet>
      <dgm:spPr/>
    </dgm:pt>
    <dgm:pt modelId="{37BF813D-AE9F-46A9-994D-4235E9F344BF}" type="pres">
      <dgm:prSet presAssocID="{4A784E68-9D97-43EE-B202-00E72F279DD0}" presName="sibTrans" presStyleCnt="0"/>
      <dgm:spPr/>
    </dgm:pt>
    <dgm:pt modelId="{95A334F5-4774-4D05-8B56-CAD3841645AD}" type="pres">
      <dgm:prSet presAssocID="{1B1CD45B-0873-4A46-A78E-5C56A281C08F}" presName="node" presStyleLbl="node1" presStyleIdx="5" presStyleCnt="6">
        <dgm:presLayoutVars>
          <dgm:bulletEnabled val="1"/>
        </dgm:presLayoutVars>
      </dgm:prSet>
      <dgm:spPr/>
    </dgm:pt>
  </dgm:ptLst>
  <dgm:cxnLst>
    <dgm:cxn modelId="{E762D70C-04DD-49B8-9B23-C08591F6E8B4}" srcId="{4C88CA9E-15A0-4425-B019-98776F3984C9}" destId="{13C9977F-7EDB-46C5-9E29-717686752743}" srcOrd="3" destOrd="0" parTransId="{DDC00DE2-21CC-4897-8C1C-CD16B9EE4D32}" sibTransId="{ECC86C55-BD52-4FF8-8252-E763DE42FBFA}"/>
    <dgm:cxn modelId="{4745922C-E7FA-4653-8B83-237D59807B13}" type="presOf" srcId="{13C9977F-7EDB-46C5-9E29-717686752743}" destId="{E60D7D47-2EA3-48D2-B18A-7BAFDBD2B491}" srcOrd="0" destOrd="0" presId="urn:microsoft.com/office/officeart/2005/8/layout/default"/>
    <dgm:cxn modelId="{85D3FD31-D0AA-44BD-8D4E-FF85F2EDD44C}" srcId="{4C88CA9E-15A0-4425-B019-98776F3984C9}" destId="{7F3DD795-9880-4482-BBE5-BF7AD1CB9637}" srcOrd="1" destOrd="0" parTransId="{C4BB62D2-99A1-4895-8C92-2ED81CF84D14}" sibTransId="{D59BB3B0-0F6C-46DE-8F9A-5ADB2F3D1FCD}"/>
    <dgm:cxn modelId="{03CA9439-26A4-4DA6-A2C1-F58CFC99C081}" srcId="{4C88CA9E-15A0-4425-B019-98776F3984C9}" destId="{4831D68D-CFC4-4EAB-8DB4-4992FBFBEEAB}" srcOrd="0" destOrd="0" parTransId="{271509CE-31C9-4379-9D32-84E35D19396F}" sibTransId="{54645409-34EF-4D4A-B6FC-900AE3555EA3}"/>
    <dgm:cxn modelId="{8B462268-00B9-4847-B90D-7AE88B446272}" srcId="{4C88CA9E-15A0-4425-B019-98776F3984C9}" destId="{68BC8C82-624A-418B-A556-FB3612BE80AD}" srcOrd="2" destOrd="0" parTransId="{62FA72EF-D2BC-41E8-B2A9-ADA83E8CB992}" sibTransId="{84CA6BCB-EA79-400A-B88B-C28119085E85}"/>
    <dgm:cxn modelId="{E80D804D-80A1-42E8-B2EB-F81DBC44EEF4}" type="presOf" srcId="{4C88CA9E-15A0-4425-B019-98776F3984C9}" destId="{F00000E0-F93F-48E1-A5B3-41271031D85D}" srcOrd="0" destOrd="0" presId="urn:microsoft.com/office/officeart/2005/8/layout/default"/>
    <dgm:cxn modelId="{B1E6E77F-81F8-4592-9547-F26DA4340AFD}" srcId="{4C88CA9E-15A0-4425-B019-98776F3984C9}" destId="{1B1CD45B-0873-4A46-A78E-5C56A281C08F}" srcOrd="5" destOrd="0" parTransId="{1F17F672-3DC1-4C81-A9C0-A3DAB1D324D0}" sibTransId="{715CA5CC-3FD8-402F-AB0F-ED24CA548521}"/>
    <dgm:cxn modelId="{38F4EC88-143B-4CAD-A0D8-D8C66FD169B5}" srcId="{4C88CA9E-15A0-4425-B019-98776F3984C9}" destId="{EEB8840E-AFA6-4999-B87A-B09AD5BC0C08}" srcOrd="4" destOrd="0" parTransId="{182DC59A-E4A9-437A-A4DC-5BF1D14B05A0}" sibTransId="{4A784E68-9D97-43EE-B202-00E72F279DD0}"/>
    <dgm:cxn modelId="{7330E4B1-8E6C-45BB-B648-63087068B1EC}" type="presOf" srcId="{7F3DD795-9880-4482-BBE5-BF7AD1CB9637}" destId="{B757F84F-DC79-4F15-B63B-E705638F5385}" srcOrd="0" destOrd="0" presId="urn:microsoft.com/office/officeart/2005/8/layout/default"/>
    <dgm:cxn modelId="{2F35FAD0-CABE-4436-AAD8-3A851ACEA8CA}" type="presOf" srcId="{4831D68D-CFC4-4EAB-8DB4-4992FBFBEEAB}" destId="{ED9C60D2-BB81-4E39-B509-9F2A35E07C17}" srcOrd="0" destOrd="0" presId="urn:microsoft.com/office/officeart/2005/8/layout/default"/>
    <dgm:cxn modelId="{931389E1-BB99-401D-9FC7-48D185897B26}" type="presOf" srcId="{1B1CD45B-0873-4A46-A78E-5C56A281C08F}" destId="{95A334F5-4774-4D05-8B56-CAD3841645AD}" srcOrd="0" destOrd="0" presId="urn:microsoft.com/office/officeart/2005/8/layout/default"/>
    <dgm:cxn modelId="{BF1F18F2-4E74-4BFD-96ED-DC77FAD0A478}" type="presOf" srcId="{68BC8C82-624A-418B-A556-FB3612BE80AD}" destId="{35C64C26-E574-4996-B74F-3572C00A867A}" srcOrd="0" destOrd="0" presId="urn:microsoft.com/office/officeart/2005/8/layout/default"/>
    <dgm:cxn modelId="{F87606F9-F929-48C8-AD59-E6140258CF9E}" type="presOf" srcId="{EEB8840E-AFA6-4999-B87A-B09AD5BC0C08}" destId="{86673998-0D3A-4B1B-8DD3-E48ABDC30806}" srcOrd="0" destOrd="0" presId="urn:microsoft.com/office/officeart/2005/8/layout/default"/>
    <dgm:cxn modelId="{1B6A1D97-5428-4A88-9FFE-68A4E5FD9D22}" type="presParOf" srcId="{F00000E0-F93F-48E1-A5B3-41271031D85D}" destId="{ED9C60D2-BB81-4E39-B509-9F2A35E07C17}" srcOrd="0" destOrd="0" presId="urn:microsoft.com/office/officeart/2005/8/layout/default"/>
    <dgm:cxn modelId="{4E40773A-B765-42B6-9644-E13C19B50CE1}" type="presParOf" srcId="{F00000E0-F93F-48E1-A5B3-41271031D85D}" destId="{B1E57AC6-05CC-40E0-BF12-9D4BB54CC1C9}" srcOrd="1" destOrd="0" presId="urn:microsoft.com/office/officeart/2005/8/layout/default"/>
    <dgm:cxn modelId="{C583E10B-EDBE-481D-A8E9-B507A9D6EFB1}" type="presParOf" srcId="{F00000E0-F93F-48E1-A5B3-41271031D85D}" destId="{B757F84F-DC79-4F15-B63B-E705638F5385}" srcOrd="2" destOrd="0" presId="urn:microsoft.com/office/officeart/2005/8/layout/default"/>
    <dgm:cxn modelId="{AAB83FEF-AB7D-48FD-B615-5C72C20C25CF}" type="presParOf" srcId="{F00000E0-F93F-48E1-A5B3-41271031D85D}" destId="{AD6DB561-EB6E-4F0A-8598-C1B2CF3AA38F}" srcOrd="3" destOrd="0" presId="urn:microsoft.com/office/officeart/2005/8/layout/default"/>
    <dgm:cxn modelId="{D16BE40E-87EC-41F3-B6E7-0BB65C55D055}" type="presParOf" srcId="{F00000E0-F93F-48E1-A5B3-41271031D85D}" destId="{35C64C26-E574-4996-B74F-3572C00A867A}" srcOrd="4" destOrd="0" presId="urn:microsoft.com/office/officeart/2005/8/layout/default"/>
    <dgm:cxn modelId="{2740C425-C281-41E9-8CB4-4FEDC4A680F3}" type="presParOf" srcId="{F00000E0-F93F-48E1-A5B3-41271031D85D}" destId="{5E81CE3C-DE2E-419E-8DFB-BDF550877138}" srcOrd="5" destOrd="0" presId="urn:microsoft.com/office/officeart/2005/8/layout/default"/>
    <dgm:cxn modelId="{FFF1ACEE-E162-4CB7-950D-0E55D59B82B2}" type="presParOf" srcId="{F00000E0-F93F-48E1-A5B3-41271031D85D}" destId="{E60D7D47-2EA3-48D2-B18A-7BAFDBD2B491}" srcOrd="6" destOrd="0" presId="urn:microsoft.com/office/officeart/2005/8/layout/default"/>
    <dgm:cxn modelId="{2242F3FB-B54F-4EE5-8DBC-BFF344D53F6E}" type="presParOf" srcId="{F00000E0-F93F-48E1-A5B3-41271031D85D}" destId="{35A92A35-F312-49C1-A871-A3E74F0C4E07}" srcOrd="7" destOrd="0" presId="urn:microsoft.com/office/officeart/2005/8/layout/default"/>
    <dgm:cxn modelId="{A22E9E6B-AFF0-4960-83E5-6C0D8D94D735}" type="presParOf" srcId="{F00000E0-F93F-48E1-A5B3-41271031D85D}" destId="{86673998-0D3A-4B1B-8DD3-E48ABDC30806}" srcOrd="8" destOrd="0" presId="urn:microsoft.com/office/officeart/2005/8/layout/default"/>
    <dgm:cxn modelId="{F4D20980-7B3E-4387-BF41-7B39BD86D8BE}" type="presParOf" srcId="{F00000E0-F93F-48E1-A5B3-41271031D85D}" destId="{37BF813D-AE9F-46A9-994D-4235E9F344BF}" srcOrd="9" destOrd="0" presId="urn:microsoft.com/office/officeart/2005/8/layout/default"/>
    <dgm:cxn modelId="{57315638-C8D2-4721-9A74-963EC2AF5F94}" type="presParOf" srcId="{F00000E0-F93F-48E1-A5B3-41271031D85D}" destId="{95A334F5-4774-4D05-8B56-CAD3841645A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3D3B9-A69D-46F9-A2C2-18930471B92B}">
      <dsp:nvSpPr>
        <dsp:cNvPr id="0" name=""/>
        <dsp:cNvSpPr/>
      </dsp:nvSpPr>
      <dsp:spPr>
        <a:xfrm>
          <a:off x="0" y="0"/>
          <a:ext cx="5091379" cy="12130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kern="1200"/>
            <a:t>1) Dialogando acerca do surgimento das políticas públicas sociais;</a:t>
          </a:r>
          <a:endParaRPr lang="en-US" sz="2300" kern="1200"/>
        </a:p>
      </dsp:txBody>
      <dsp:txXfrm>
        <a:off x="35529" y="35529"/>
        <a:ext cx="3679908" cy="1141985"/>
      </dsp:txXfrm>
    </dsp:sp>
    <dsp:sp modelId="{0FBD08C7-9E42-4449-A0A5-D652A74B9D14}">
      <dsp:nvSpPr>
        <dsp:cNvPr id="0" name=""/>
        <dsp:cNvSpPr/>
      </dsp:nvSpPr>
      <dsp:spPr>
        <a:xfrm>
          <a:off x="426403" y="1433596"/>
          <a:ext cx="5091379" cy="1213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kern="1200"/>
            <a:t>2) Assistência Social como política institucionalizada;</a:t>
          </a:r>
          <a:endParaRPr lang="en-US" sz="2300" kern="1200"/>
        </a:p>
      </dsp:txBody>
      <dsp:txXfrm>
        <a:off x="461932" y="1469125"/>
        <a:ext cx="3805440" cy="1141985"/>
      </dsp:txXfrm>
    </dsp:sp>
    <dsp:sp modelId="{94FAA698-5F67-47C6-9F2E-C6026839B493}">
      <dsp:nvSpPr>
        <dsp:cNvPr id="0" name=""/>
        <dsp:cNvSpPr/>
      </dsp:nvSpPr>
      <dsp:spPr>
        <a:xfrm>
          <a:off x="846441" y="2867192"/>
          <a:ext cx="5091379" cy="12130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kern="1200"/>
            <a:t>3) Uma reflexão da Assistência Social no âmbito Regional;</a:t>
          </a:r>
          <a:endParaRPr lang="en-US" sz="2300" kern="1200"/>
        </a:p>
      </dsp:txBody>
      <dsp:txXfrm>
        <a:off x="881970" y="2902721"/>
        <a:ext cx="3811804" cy="1141985"/>
      </dsp:txXfrm>
    </dsp:sp>
    <dsp:sp modelId="{F4DF63D8-F14E-45F0-9B34-5CFED8E48D4C}">
      <dsp:nvSpPr>
        <dsp:cNvPr id="0" name=""/>
        <dsp:cNvSpPr/>
      </dsp:nvSpPr>
      <dsp:spPr>
        <a:xfrm>
          <a:off x="1272844" y="4300788"/>
          <a:ext cx="5091379" cy="12130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kern="1200"/>
            <a:t>4) Considerações Finais.</a:t>
          </a:r>
          <a:endParaRPr lang="en-US" sz="2300" kern="1200"/>
        </a:p>
      </dsp:txBody>
      <dsp:txXfrm>
        <a:off x="1308373" y="4336317"/>
        <a:ext cx="3805440" cy="1141985"/>
      </dsp:txXfrm>
    </dsp:sp>
    <dsp:sp modelId="{7CEE7E48-8C67-437F-B72E-7925776A6CA5}">
      <dsp:nvSpPr>
        <dsp:cNvPr id="0" name=""/>
        <dsp:cNvSpPr/>
      </dsp:nvSpPr>
      <dsp:spPr>
        <a:xfrm>
          <a:off x="4302901" y="929080"/>
          <a:ext cx="788477" cy="78847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480308" y="929080"/>
        <a:ext cx="433663" cy="593329"/>
      </dsp:txXfrm>
    </dsp:sp>
    <dsp:sp modelId="{93EE9B60-C2CC-49E2-A836-D0AB1A1CEC37}">
      <dsp:nvSpPr>
        <dsp:cNvPr id="0" name=""/>
        <dsp:cNvSpPr/>
      </dsp:nvSpPr>
      <dsp:spPr>
        <a:xfrm>
          <a:off x="4729304" y="2362677"/>
          <a:ext cx="788477" cy="78847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906711" y="2362677"/>
        <a:ext cx="433663" cy="593329"/>
      </dsp:txXfrm>
    </dsp:sp>
    <dsp:sp modelId="{390E4B9F-52B7-4494-9BB7-91E24A7846CB}">
      <dsp:nvSpPr>
        <dsp:cNvPr id="0" name=""/>
        <dsp:cNvSpPr/>
      </dsp:nvSpPr>
      <dsp:spPr>
        <a:xfrm>
          <a:off x="5149343" y="3796273"/>
          <a:ext cx="788477" cy="78847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326750" y="3796273"/>
        <a:ext cx="433663" cy="593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85B9-0069-4190-BF1F-9326B7D847AA}">
      <dsp:nvSpPr>
        <dsp:cNvPr id="0" name=""/>
        <dsp:cNvSpPr/>
      </dsp:nvSpPr>
      <dsp:spPr>
        <a:xfrm>
          <a:off x="5250447" y="2389511"/>
          <a:ext cx="4266784" cy="575699"/>
        </a:xfrm>
        <a:custGeom>
          <a:avLst/>
          <a:gdLst/>
          <a:ahLst/>
          <a:cxnLst/>
          <a:rect l="0" t="0" r="0" b="0"/>
          <a:pathLst>
            <a:path>
              <a:moveTo>
                <a:pt x="0" y="0"/>
              </a:moveTo>
              <a:lnTo>
                <a:pt x="0" y="379310"/>
              </a:lnTo>
              <a:lnTo>
                <a:pt x="4266784" y="379310"/>
              </a:lnTo>
              <a:lnTo>
                <a:pt x="4266784" y="575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7B3EB-E9D9-4ECD-977B-EE87834041D2}">
      <dsp:nvSpPr>
        <dsp:cNvPr id="0" name=""/>
        <dsp:cNvSpPr/>
      </dsp:nvSpPr>
      <dsp:spPr>
        <a:xfrm>
          <a:off x="5250447" y="2389511"/>
          <a:ext cx="1166884" cy="1300494"/>
        </a:xfrm>
        <a:custGeom>
          <a:avLst/>
          <a:gdLst/>
          <a:ahLst/>
          <a:cxnLst/>
          <a:rect l="0" t="0" r="0" b="0"/>
          <a:pathLst>
            <a:path>
              <a:moveTo>
                <a:pt x="0" y="0"/>
              </a:moveTo>
              <a:lnTo>
                <a:pt x="0" y="1104105"/>
              </a:lnTo>
              <a:lnTo>
                <a:pt x="1166884" y="1104105"/>
              </a:lnTo>
              <a:lnTo>
                <a:pt x="1166884" y="1300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62AA93-189B-43D6-ADC6-3ED92BE3AB1A}">
      <dsp:nvSpPr>
        <dsp:cNvPr id="0" name=""/>
        <dsp:cNvSpPr/>
      </dsp:nvSpPr>
      <dsp:spPr>
        <a:xfrm>
          <a:off x="1993978" y="2389511"/>
          <a:ext cx="3256468" cy="575699"/>
        </a:xfrm>
        <a:custGeom>
          <a:avLst/>
          <a:gdLst/>
          <a:ahLst/>
          <a:cxnLst/>
          <a:rect l="0" t="0" r="0" b="0"/>
          <a:pathLst>
            <a:path>
              <a:moveTo>
                <a:pt x="3256468" y="0"/>
              </a:moveTo>
              <a:lnTo>
                <a:pt x="3256468" y="379310"/>
              </a:lnTo>
              <a:lnTo>
                <a:pt x="0" y="379310"/>
              </a:lnTo>
              <a:lnTo>
                <a:pt x="0" y="5756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4C3A3-5024-4FDF-945C-E832C973B96D}">
      <dsp:nvSpPr>
        <dsp:cNvPr id="0" name=""/>
        <dsp:cNvSpPr/>
      </dsp:nvSpPr>
      <dsp:spPr>
        <a:xfrm>
          <a:off x="1626096" y="1446725"/>
          <a:ext cx="7248701" cy="9427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t>Responsabilidade estatal na manutenção das condições de vida dos cidadãos, por meio de um conjunto de ações em três direções:</a:t>
          </a:r>
          <a:endParaRPr lang="pt-BR" sz="1800" kern="1200" dirty="0"/>
        </a:p>
      </dsp:txBody>
      <dsp:txXfrm>
        <a:off x="1626096" y="1446725"/>
        <a:ext cx="7248701" cy="942786"/>
      </dsp:txXfrm>
    </dsp:sp>
    <dsp:sp modelId="{119F4E5D-9C8F-4CA2-9A69-26E2CA87243D}">
      <dsp:nvSpPr>
        <dsp:cNvPr id="0" name=""/>
        <dsp:cNvSpPr/>
      </dsp:nvSpPr>
      <dsp:spPr>
        <a:xfrm>
          <a:off x="6320" y="2965211"/>
          <a:ext cx="3975315" cy="146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t>regulação da economia de mercado a fim de manter elevado nível de emprego; </a:t>
          </a:r>
          <a:endParaRPr lang="pt-BR" sz="1800" kern="1200" dirty="0"/>
        </a:p>
      </dsp:txBody>
      <dsp:txXfrm>
        <a:off x="6320" y="2965211"/>
        <a:ext cx="3975315" cy="1464188"/>
      </dsp:txXfrm>
    </dsp:sp>
    <dsp:sp modelId="{8A3D52AD-6F2A-49E2-911A-E4F0D659E354}">
      <dsp:nvSpPr>
        <dsp:cNvPr id="0" name=""/>
        <dsp:cNvSpPr/>
      </dsp:nvSpPr>
      <dsp:spPr>
        <a:xfrm>
          <a:off x="4509903" y="3690006"/>
          <a:ext cx="3814857" cy="1578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t>prestação pública de serviços sociais universais, como educação, segurança social, assistência médica e habitação </a:t>
          </a:r>
          <a:endParaRPr lang="pt-BR" sz="1800" kern="1200" dirty="0"/>
        </a:p>
      </dsp:txBody>
      <dsp:txXfrm>
        <a:off x="4509903" y="3690006"/>
        <a:ext cx="3814857" cy="1578000"/>
      </dsp:txXfrm>
    </dsp:sp>
    <dsp:sp modelId="{2BFA8618-CDBA-46E0-982D-9F9DD80A3168}">
      <dsp:nvSpPr>
        <dsp:cNvPr id="0" name=""/>
        <dsp:cNvSpPr/>
      </dsp:nvSpPr>
      <dsp:spPr>
        <a:xfrm>
          <a:off x="8582047" y="2965211"/>
          <a:ext cx="1870367" cy="935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1" kern="1200" dirty="0"/>
            <a:t>conjunto de serviços sociais</a:t>
          </a:r>
          <a:endParaRPr lang="pt-BR" sz="2300" kern="1200" dirty="0"/>
        </a:p>
      </dsp:txBody>
      <dsp:txXfrm>
        <a:off x="8582047" y="2965211"/>
        <a:ext cx="1870367" cy="935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4DCFF-C0DD-451B-8413-ECEB5DD5FA30}">
      <dsp:nvSpPr>
        <dsp:cNvPr id="0" name=""/>
        <dsp:cNvSpPr/>
      </dsp:nvSpPr>
      <dsp:spPr>
        <a:xfrm>
          <a:off x="1119495" y="2596004"/>
          <a:ext cx="1847186" cy="9235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ÍNDICE DE DESPROTEÇÃO SOCIAL</a:t>
          </a:r>
        </a:p>
      </dsp:txBody>
      <dsp:txXfrm>
        <a:off x="1146546" y="2623055"/>
        <a:ext cx="1793084" cy="869491"/>
      </dsp:txXfrm>
    </dsp:sp>
    <dsp:sp modelId="{8E1BF4EC-A0DE-433E-A743-B07477C7D157}">
      <dsp:nvSpPr>
        <dsp:cNvPr id="0" name=""/>
        <dsp:cNvSpPr/>
      </dsp:nvSpPr>
      <dsp:spPr>
        <a:xfrm rot="17383494">
          <a:off x="2241504" y="2012860"/>
          <a:ext cx="2189229" cy="29107"/>
        </a:xfrm>
        <a:custGeom>
          <a:avLst/>
          <a:gdLst/>
          <a:ahLst/>
          <a:cxnLst/>
          <a:rect l="0" t="0" r="0" b="0"/>
          <a:pathLst>
            <a:path>
              <a:moveTo>
                <a:pt x="0" y="14553"/>
              </a:moveTo>
              <a:lnTo>
                <a:pt x="2189229" y="145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3281388" y="1972683"/>
        <a:ext cx="109461" cy="109461"/>
      </dsp:txXfrm>
    </dsp:sp>
    <dsp:sp modelId="{D5ED8B30-3A96-4FD9-A3A4-A0B1B1E9CA1F}">
      <dsp:nvSpPr>
        <dsp:cNvPr id="0" name=""/>
        <dsp:cNvSpPr/>
      </dsp:nvSpPr>
      <dsp:spPr>
        <a:xfrm>
          <a:off x="3705556" y="408250"/>
          <a:ext cx="1847186" cy="11775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Direitos Incondicionais de Cidadania Social</a:t>
          </a:r>
        </a:p>
      </dsp:txBody>
      <dsp:txXfrm>
        <a:off x="3740045" y="442739"/>
        <a:ext cx="1778208" cy="1108575"/>
      </dsp:txXfrm>
    </dsp:sp>
    <dsp:sp modelId="{2DA17F3E-C70C-4C71-8618-2F253CF8E622}">
      <dsp:nvSpPr>
        <dsp:cNvPr id="0" name=""/>
        <dsp:cNvSpPr/>
      </dsp:nvSpPr>
      <dsp:spPr>
        <a:xfrm rot="19457599">
          <a:off x="5467217" y="716940"/>
          <a:ext cx="909926" cy="29107"/>
        </a:xfrm>
        <a:custGeom>
          <a:avLst/>
          <a:gdLst/>
          <a:ahLst/>
          <a:cxnLst/>
          <a:rect l="0" t="0" r="0" b="0"/>
          <a:pathLst>
            <a:path>
              <a:moveTo>
                <a:pt x="0" y="14553"/>
              </a:moveTo>
              <a:lnTo>
                <a:pt x="909926" y="14553"/>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5899432" y="708745"/>
        <a:ext cx="45496" cy="45496"/>
      </dsp:txXfrm>
    </dsp:sp>
    <dsp:sp modelId="{21C5363F-1654-4AD0-87F5-64940D0CE645}">
      <dsp:nvSpPr>
        <dsp:cNvPr id="0" name=""/>
        <dsp:cNvSpPr/>
      </dsp:nvSpPr>
      <dsp:spPr>
        <a:xfrm>
          <a:off x="6291617" y="4164"/>
          <a:ext cx="1847186" cy="923593"/>
        </a:xfrm>
        <a:prstGeom prst="roundRect">
          <a:avLst>
            <a:gd name="adj" fmla="val 1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Educação</a:t>
          </a:r>
        </a:p>
      </dsp:txBody>
      <dsp:txXfrm>
        <a:off x="6318668" y="31215"/>
        <a:ext cx="1793084" cy="869491"/>
      </dsp:txXfrm>
    </dsp:sp>
    <dsp:sp modelId="{BF555D14-312A-438B-A16E-C0C25AEB2482}">
      <dsp:nvSpPr>
        <dsp:cNvPr id="0" name=""/>
        <dsp:cNvSpPr/>
      </dsp:nvSpPr>
      <dsp:spPr>
        <a:xfrm rot="2173891">
          <a:off x="5469456" y="1237052"/>
          <a:ext cx="861448" cy="29107"/>
        </a:xfrm>
        <a:custGeom>
          <a:avLst/>
          <a:gdLst/>
          <a:ahLst/>
          <a:cxnLst/>
          <a:rect l="0" t="0" r="0" b="0"/>
          <a:pathLst>
            <a:path>
              <a:moveTo>
                <a:pt x="0" y="14553"/>
              </a:moveTo>
              <a:lnTo>
                <a:pt x="861448" y="14553"/>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5878644" y="1230070"/>
        <a:ext cx="43072" cy="43072"/>
      </dsp:txXfrm>
    </dsp:sp>
    <dsp:sp modelId="{B6253985-2B98-4033-AE76-A64CBCB43612}">
      <dsp:nvSpPr>
        <dsp:cNvPr id="0" name=""/>
        <dsp:cNvSpPr/>
      </dsp:nvSpPr>
      <dsp:spPr>
        <a:xfrm>
          <a:off x="6247617" y="1044389"/>
          <a:ext cx="1847186" cy="923593"/>
        </a:xfrm>
        <a:prstGeom prst="roundRect">
          <a:avLst>
            <a:gd name="adj" fmla="val 1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Saúde</a:t>
          </a:r>
        </a:p>
      </dsp:txBody>
      <dsp:txXfrm>
        <a:off x="6274668" y="1071440"/>
        <a:ext cx="1793084" cy="869491"/>
      </dsp:txXfrm>
    </dsp:sp>
    <dsp:sp modelId="{7E717E5D-D403-424D-8764-273483AF5B94}">
      <dsp:nvSpPr>
        <dsp:cNvPr id="0" name=""/>
        <dsp:cNvSpPr/>
      </dsp:nvSpPr>
      <dsp:spPr>
        <a:xfrm rot="294675">
          <a:off x="2965320" y="3074992"/>
          <a:ext cx="741597" cy="29107"/>
        </a:xfrm>
        <a:custGeom>
          <a:avLst/>
          <a:gdLst/>
          <a:ahLst/>
          <a:cxnLst/>
          <a:rect l="0" t="0" r="0" b="0"/>
          <a:pathLst>
            <a:path>
              <a:moveTo>
                <a:pt x="0" y="14553"/>
              </a:moveTo>
              <a:lnTo>
                <a:pt x="741597" y="145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3317579" y="3071006"/>
        <a:ext cx="37079" cy="37079"/>
      </dsp:txXfrm>
    </dsp:sp>
    <dsp:sp modelId="{37797742-12E7-4B87-A299-8FC909EA8822}">
      <dsp:nvSpPr>
        <dsp:cNvPr id="0" name=""/>
        <dsp:cNvSpPr/>
      </dsp:nvSpPr>
      <dsp:spPr>
        <a:xfrm>
          <a:off x="3705556" y="2659494"/>
          <a:ext cx="1847186" cy="923593"/>
        </a:xfrm>
        <a:prstGeom prst="roundRect">
          <a:avLst>
            <a:gd name="adj" fmla="val 10000"/>
          </a:avLst>
        </a:prstGeom>
        <a:solidFill>
          <a:srgbClr val="0070C0"/>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Infraestrutura Social</a:t>
          </a:r>
        </a:p>
      </dsp:txBody>
      <dsp:txXfrm>
        <a:off x="3732607" y="2686545"/>
        <a:ext cx="1793084" cy="869491"/>
      </dsp:txXfrm>
    </dsp:sp>
    <dsp:sp modelId="{0D18CA52-3590-4AEC-9CEE-9A8C6259AECC}">
      <dsp:nvSpPr>
        <dsp:cNvPr id="0" name=""/>
        <dsp:cNvSpPr/>
      </dsp:nvSpPr>
      <dsp:spPr>
        <a:xfrm rot="19457599">
          <a:off x="5467217" y="2841204"/>
          <a:ext cx="909926" cy="29107"/>
        </a:xfrm>
        <a:custGeom>
          <a:avLst/>
          <a:gdLst/>
          <a:ahLst/>
          <a:cxnLst/>
          <a:rect l="0" t="0" r="0" b="0"/>
          <a:pathLst>
            <a:path>
              <a:moveTo>
                <a:pt x="0" y="14553"/>
              </a:moveTo>
              <a:lnTo>
                <a:pt x="909926" y="1455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5899432" y="2833010"/>
        <a:ext cx="45496" cy="45496"/>
      </dsp:txXfrm>
    </dsp:sp>
    <dsp:sp modelId="{0297E453-CC93-40E6-A8DB-626EB0AAED10}">
      <dsp:nvSpPr>
        <dsp:cNvPr id="0" name=""/>
        <dsp:cNvSpPr/>
      </dsp:nvSpPr>
      <dsp:spPr>
        <a:xfrm>
          <a:off x="6291617" y="2128428"/>
          <a:ext cx="1847186" cy="923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Habitação</a:t>
          </a:r>
        </a:p>
      </dsp:txBody>
      <dsp:txXfrm>
        <a:off x="6318668" y="2155479"/>
        <a:ext cx="1793084" cy="869491"/>
      </dsp:txXfrm>
    </dsp:sp>
    <dsp:sp modelId="{9E65C78B-E6A4-4169-B8FE-8F8416C34443}">
      <dsp:nvSpPr>
        <dsp:cNvPr id="0" name=""/>
        <dsp:cNvSpPr/>
      </dsp:nvSpPr>
      <dsp:spPr>
        <a:xfrm rot="2142401">
          <a:off x="5467217" y="3372270"/>
          <a:ext cx="909926" cy="29107"/>
        </a:xfrm>
        <a:custGeom>
          <a:avLst/>
          <a:gdLst/>
          <a:ahLst/>
          <a:cxnLst/>
          <a:rect l="0" t="0" r="0" b="0"/>
          <a:pathLst>
            <a:path>
              <a:moveTo>
                <a:pt x="0" y="14553"/>
              </a:moveTo>
              <a:lnTo>
                <a:pt x="909926" y="1455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5899432" y="3364076"/>
        <a:ext cx="45496" cy="45496"/>
      </dsp:txXfrm>
    </dsp:sp>
    <dsp:sp modelId="{9B17752E-A5BA-40F8-9E88-C0A6D294830C}">
      <dsp:nvSpPr>
        <dsp:cNvPr id="0" name=""/>
        <dsp:cNvSpPr/>
      </dsp:nvSpPr>
      <dsp:spPr>
        <a:xfrm>
          <a:off x="6291617" y="3190561"/>
          <a:ext cx="1847186" cy="923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Saneamento</a:t>
          </a:r>
        </a:p>
      </dsp:txBody>
      <dsp:txXfrm>
        <a:off x="6318668" y="3217612"/>
        <a:ext cx="1793084" cy="869491"/>
      </dsp:txXfrm>
    </dsp:sp>
    <dsp:sp modelId="{F263B400-389C-4426-A336-4F20F1C6CE55}">
      <dsp:nvSpPr>
        <dsp:cNvPr id="0" name=""/>
        <dsp:cNvSpPr/>
      </dsp:nvSpPr>
      <dsp:spPr>
        <a:xfrm rot="3403112">
          <a:off x="2662888" y="3606058"/>
          <a:ext cx="1346462" cy="29107"/>
        </a:xfrm>
        <a:custGeom>
          <a:avLst/>
          <a:gdLst/>
          <a:ahLst/>
          <a:cxnLst/>
          <a:rect l="0" t="0" r="0" b="0"/>
          <a:pathLst>
            <a:path>
              <a:moveTo>
                <a:pt x="0" y="14553"/>
              </a:moveTo>
              <a:lnTo>
                <a:pt x="1346462" y="145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3302457" y="3586951"/>
        <a:ext cx="67323" cy="67323"/>
      </dsp:txXfrm>
    </dsp:sp>
    <dsp:sp modelId="{0964CE96-5530-4DC4-8395-FE1ACF69D9EA}">
      <dsp:nvSpPr>
        <dsp:cNvPr id="0" name=""/>
        <dsp:cNvSpPr/>
      </dsp:nvSpPr>
      <dsp:spPr>
        <a:xfrm>
          <a:off x="3705556" y="3721627"/>
          <a:ext cx="1847186" cy="923593"/>
        </a:xfrm>
        <a:prstGeom prst="roundRect">
          <a:avLst>
            <a:gd name="adj" fmla="val 10000"/>
          </a:avLst>
        </a:prstGeom>
        <a:solidFill>
          <a:srgbClr val="9E224B"/>
        </a:solidFill>
        <a:ln w="12700" cap="flat" cmpd="sng" algn="ctr">
          <a:solidFill>
            <a:srgbClr val="9E22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Assistência Social</a:t>
          </a:r>
        </a:p>
      </dsp:txBody>
      <dsp:txXfrm>
        <a:off x="3732607" y="3748678"/>
        <a:ext cx="1793084" cy="869491"/>
      </dsp:txXfrm>
    </dsp:sp>
    <dsp:sp modelId="{982B82F8-B46D-4837-85F2-00EAB3761906}">
      <dsp:nvSpPr>
        <dsp:cNvPr id="0" name=""/>
        <dsp:cNvSpPr/>
      </dsp:nvSpPr>
      <dsp:spPr>
        <a:xfrm rot="4280967">
          <a:off x="2180889" y="4137813"/>
          <a:ext cx="2310460" cy="29107"/>
        </a:xfrm>
        <a:custGeom>
          <a:avLst/>
          <a:gdLst/>
          <a:ahLst/>
          <a:cxnLst/>
          <a:rect l="0" t="0" r="0" b="0"/>
          <a:pathLst>
            <a:path>
              <a:moveTo>
                <a:pt x="0" y="14553"/>
              </a:moveTo>
              <a:lnTo>
                <a:pt x="2310460" y="145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pt-BR" sz="2000" b="1" kern="1200"/>
        </a:p>
      </dsp:txBody>
      <dsp:txXfrm>
        <a:off x="3278357" y="4094605"/>
        <a:ext cx="115523" cy="115523"/>
      </dsp:txXfrm>
    </dsp:sp>
    <dsp:sp modelId="{73468DAC-C5D7-472D-90E1-9205D61DDEC1}">
      <dsp:nvSpPr>
        <dsp:cNvPr id="0" name=""/>
        <dsp:cNvSpPr/>
      </dsp:nvSpPr>
      <dsp:spPr>
        <a:xfrm>
          <a:off x="3705556" y="4785135"/>
          <a:ext cx="1847186" cy="923593"/>
        </a:xfrm>
        <a:prstGeom prst="roundRect">
          <a:avLst>
            <a:gd name="adj" fmla="val 1000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Emprego e Renda</a:t>
          </a:r>
        </a:p>
      </dsp:txBody>
      <dsp:txXfrm>
        <a:off x="3732607" y="4812186"/>
        <a:ext cx="1793084" cy="869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51B59-44B5-4217-BD39-1CB8C01D1071}">
      <dsp:nvSpPr>
        <dsp:cNvPr id="0" name=""/>
        <dsp:cNvSpPr/>
      </dsp:nvSpPr>
      <dsp:spPr>
        <a:xfrm>
          <a:off x="5579339" y="1648138"/>
          <a:ext cx="204108" cy="2558164"/>
        </a:xfrm>
        <a:custGeom>
          <a:avLst/>
          <a:gdLst/>
          <a:ahLst/>
          <a:cxnLst/>
          <a:rect l="0" t="0" r="0" b="0"/>
          <a:pathLst>
            <a:path>
              <a:moveTo>
                <a:pt x="0" y="0"/>
              </a:moveTo>
              <a:lnTo>
                <a:pt x="0" y="2558164"/>
              </a:lnTo>
              <a:lnTo>
                <a:pt x="204108" y="255816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D08BEA-D44F-4217-80C6-16E3E7EB1203}">
      <dsp:nvSpPr>
        <dsp:cNvPr id="0" name=""/>
        <dsp:cNvSpPr/>
      </dsp:nvSpPr>
      <dsp:spPr>
        <a:xfrm>
          <a:off x="5579339" y="1648138"/>
          <a:ext cx="204108" cy="1592049"/>
        </a:xfrm>
        <a:custGeom>
          <a:avLst/>
          <a:gdLst/>
          <a:ahLst/>
          <a:cxnLst/>
          <a:rect l="0" t="0" r="0" b="0"/>
          <a:pathLst>
            <a:path>
              <a:moveTo>
                <a:pt x="0" y="0"/>
              </a:moveTo>
              <a:lnTo>
                <a:pt x="0" y="1592049"/>
              </a:lnTo>
              <a:lnTo>
                <a:pt x="204108" y="159204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D87E4B-8EC3-4A74-9E58-7B132F836A06}">
      <dsp:nvSpPr>
        <dsp:cNvPr id="0" name=""/>
        <dsp:cNvSpPr/>
      </dsp:nvSpPr>
      <dsp:spPr>
        <a:xfrm>
          <a:off x="5579339" y="1648138"/>
          <a:ext cx="204108" cy="685894"/>
        </a:xfrm>
        <a:custGeom>
          <a:avLst/>
          <a:gdLst/>
          <a:ahLst/>
          <a:cxnLst/>
          <a:rect l="0" t="0" r="0" b="0"/>
          <a:pathLst>
            <a:path>
              <a:moveTo>
                <a:pt x="0" y="0"/>
              </a:moveTo>
              <a:lnTo>
                <a:pt x="0" y="685894"/>
              </a:lnTo>
              <a:lnTo>
                <a:pt x="204108" y="68589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CB9A36-2B3E-4CCD-9BB8-1813EF2EFFE0}">
      <dsp:nvSpPr>
        <dsp:cNvPr id="0" name=""/>
        <dsp:cNvSpPr/>
      </dsp:nvSpPr>
      <dsp:spPr>
        <a:xfrm>
          <a:off x="4355563" y="682023"/>
          <a:ext cx="1768065" cy="285752"/>
        </a:xfrm>
        <a:custGeom>
          <a:avLst/>
          <a:gdLst/>
          <a:ahLst/>
          <a:cxnLst/>
          <a:rect l="0" t="0" r="0" b="0"/>
          <a:pathLst>
            <a:path>
              <a:moveTo>
                <a:pt x="0" y="0"/>
              </a:moveTo>
              <a:lnTo>
                <a:pt x="0" y="142876"/>
              </a:lnTo>
              <a:lnTo>
                <a:pt x="1768065" y="142876"/>
              </a:lnTo>
              <a:lnTo>
                <a:pt x="1768065" y="28575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604613-FA48-488F-ABAC-AE7727BF4F6C}">
      <dsp:nvSpPr>
        <dsp:cNvPr id="0" name=""/>
        <dsp:cNvSpPr/>
      </dsp:nvSpPr>
      <dsp:spPr>
        <a:xfrm>
          <a:off x="4309843" y="682023"/>
          <a:ext cx="91440" cy="285752"/>
        </a:xfrm>
        <a:custGeom>
          <a:avLst/>
          <a:gdLst/>
          <a:ahLst/>
          <a:cxnLst/>
          <a:rect l="0" t="0" r="0" b="0"/>
          <a:pathLst>
            <a:path>
              <a:moveTo>
                <a:pt x="45720" y="0"/>
              </a:moveTo>
              <a:lnTo>
                <a:pt x="45720" y="28575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77113F-9673-499C-BAF0-5F9375A58903}">
      <dsp:nvSpPr>
        <dsp:cNvPr id="0" name=""/>
        <dsp:cNvSpPr/>
      </dsp:nvSpPr>
      <dsp:spPr>
        <a:xfrm>
          <a:off x="2587497" y="682023"/>
          <a:ext cx="1768065" cy="285752"/>
        </a:xfrm>
        <a:custGeom>
          <a:avLst/>
          <a:gdLst/>
          <a:ahLst/>
          <a:cxnLst/>
          <a:rect l="0" t="0" r="0" b="0"/>
          <a:pathLst>
            <a:path>
              <a:moveTo>
                <a:pt x="1768065" y="0"/>
              </a:moveTo>
              <a:lnTo>
                <a:pt x="1768065" y="142876"/>
              </a:lnTo>
              <a:lnTo>
                <a:pt x="0" y="142876"/>
              </a:lnTo>
              <a:lnTo>
                <a:pt x="0" y="28575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41CA2C-1C96-4C0F-A465-F082C1DBEED3}">
      <dsp:nvSpPr>
        <dsp:cNvPr id="0" name=""/>
        <dsp:cNvSpPr/>
      </dsp:nvSpPr>
      <dsp:spPr>
        <a:xfrm>
          <a:off x="3675200" y="1660"/>
          <a:ext cx="1360725" cy="68036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533400" rtl="0">
            <a:lnSpc>
              <a:spcPct val="90000"/>
            </a:lnSpc>
            <a:spcBef>
              <a:spcPct val="0"/>
            </a:spcBef>
            <a:spcAft>
              <a:spcPct val="35000"/>
            </a:spcAft>
            <a:buNone/>
          </a:pPr>
          <a:r>
            <a:rPr lang="pt-BR" sz="1200" b="1" kern="1200" baseline="0">
              <a:latin typeface="Calibri"/>
            </a:rPr>
            <a:t>TRÍADE NEOLIBERAL</a:t>
          </a:r>
          <a:endParaRPr lang="pt-BR" sz="1200" b="1" kern="1200"/>
        </a:p>
      </dsp:txBody>
      <dsp:txXfrm>
        <a:off x="3675200" y="1660"/>
        <a:ext cx="1360725" cy="680362"/>
      </dsp:txXfrm>
    </dsp:sp>
    <dsp:sp modelId="{802271E1-51D5-419F-86B7-8D5C10C3AD98}">
      <dsp:nvSpPr>
        <dsp:cNvPr id="0" name=""/>
        <dsp:cNvSpPr/>
      </dsp:nvSpPr>
      <dsp:spPr>
        <a:xfrm>
          <a:off x="1907134" y="967775"/>
          <a:ext cx="1360725" cy="68036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a:latin typeface="Calibri"/>
            </a:rPr>
            <a:t>Globalização </a:t>
          </a:r>
          <a:endParaRPr lang="pt-BR" sz="1800" b="1" kern="1200"/>
        </a:p>
      </dsp:txBody>
      <dsp:txXfrm>
        <a:off x="1907134" y="967775"/>
        <a:ext cx="1360725" cy="680362"/>
      </dsp:txXfrm>
    </dsp:sp>
    <dsp:sp modelId="{DA2ABE0B-590D-46B9-AD99-F4F8713D6C47}">
      <dsp:nvSpPr>
        <dsp:cNvPr id="0" name=""/>
        <dsp:cNvSpPr/>
      </dsp:nvSpPr>
      <dsp:spPr>
        <a:xfrm>
          <a:off x="3553613" y="967775"/>
          <a:ext cx="1603901" cy="68036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a:latin typeface="Calibri"/>
            </a:rPr>
            <a:t>Reestruturação Produtiva</a:t>
          </a:r>
          <a:endParaRPr lang="pt-BR" sz="1800" b="1" kern="1200"/>
        </a:p>
      </dsp:txBody>
      <dsp:txXfrm>
        <a:off x="3553613" y="967775"/>
        <a:ext cx="1603901" cy="680362"/>
      </dsp:txXfrm>
    </dsp:sp>
    <dsp:sp modelId="{F5BF22A3-3047-41DA-9ECB-5FD3CB98CD38}">
      <dsp:nvSpPr>
        <dsp:cNvPr id="0" name=""/>
        <dsp:cNvSpPr/>
      </dsp:nvSpPr>
      <dsp:spPr>
        <a:xfrm>
          <a:off x="5443266" y="967775"/>
          <a:ext cx="1360725" cy="68036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dirty="0">
              <a:latin typeface="Calibri"/>
            </a:rPr>
            <a:t>Reforma do Estado</a:t>
          </a:r>
          <a:endParaRPr lang="pt-BR" sz="1800" b="1" kern="1200" dirty="0"/>
        </a:p>
      </dsp:txBody>
      <dsp:txXfrm>
        <a:off x="5443266" y="967775"/>
        <a:ext cx="1360725" cy="680362"/>
      </dsp:txXfrm>
    </dsp:sp>
    <dsp:sp modelId="{740A487D-D5B1-485A-958E-834D762C8059}">
      <dsp:nvSpPr>
        <dsp:cNvPr id="0" name=""/>
        <dsp:cNvSpPr/>
      </dsp:nvSpPr>
      <dsp:spPr>
        <a:xfrm>
          <a:off x="5783448" y="1993851"/>
          <a:ext cx="1360725" cy="6803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a:latin typeface="Calibri"/>
            </a:rPr>
            <a:t>Privatização</a:t>
          </a:r>
          <a:endParaRPr lang="pt-BR" sz="1800" b="1" kern="1200"/>
        </a:p>
      </dsp:txBody>
      <dsp:txXfrm>
        <a:off x="5783448" y="1993851"/>
        <a:ext cx="1360725" cy="680362"/>
      </dsp:txXfrm>
    </dsp:sp>
    <dsp:sp modelId="{AB866243-2147-4EB9-B77B-C4A91DFF3502}">
      <dsp:nvSpPr>
        <dsp:cNvPr id="0" name=""/>
        <dsp:cNvSpPr/>
      </dsp:nvSpPr>
      <dsp:spPr>
        <a:xfrm>
          <a:off x="5783448" y="2900006"/>
          <a:ext cx="2797597" cy="6803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a:latin typeface="Calibri"/>
            </a:rPr>
            <a:t>Focalização/seletividade</a:t>
          </a:r>
          <a:endParaRPr lang="pt-BR" sz="1800" b="1" kern="1200"/>
        </a:p>
      </dsp:txBody>
      <dsp:txXfrm>
        <a:off x="5783448" y="2900006"/>
        <a:ext cx="2797597" cy="680362"/>
      </dsp:txXfrm>
    </dsp:sp>
    <dsp:sp modelId="{3D88C601-9840-4D05-A631-9218448593AB}">
      <dsp:nvSpPr>
        <dsp:cNvPr id="0" name=""/>
        <dsp:cNvSpPr/>
      </dsp:nvSpPr>
      <dsp:spPr>
        <a:xfrm>
          <a:off x="5783448" y="3866121"/>
          <a:ext cx="2938324" cy="6803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pt-BR" sz="1800" b="1" kern="1200" baseline="0" dirty="0">
              <a:latin typeface="Calibri"/>
            </a:rPr>
            <a:t>Descentralização dos serviços  - sem descentralizar recursos</a:t>
          </a:r>
          <a:endParaRPr lang="pt-BR" sz="1800" b="1" kern="1200" dirty="0"/>
        </a:p>
      </dsp:txBody>
      <dsp:txXfrm>
        <a:off x="5783448" y="3866121"/>
        <a:ext cx="2938324" cy="680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7B987-50D3-468C-950E-628277FE0EA9}">
      <dsp:nvSpPr>
        <dsp:cNvPr id="0" name=""/>
        <dsp:cNvSpPr/>
      </dsp:nvSpPr>
      <dsp:spPr>
        <a:xfrm>
          <a:off x="2618336" y="773275"/>
          <a:ext cx="161501" cy="2891640"/>
        </a:xfrm>
        <a:custGeom>
          <a:avLst/>
          <a:gdLst/>
          <a:ahLst/>
          <a:cxnLst/>
          <a:rect l="0" t="0" r="0" b="0"/>
          <a:pathLst>
            <a:path>
              <a:moveTo>
                <a:pt x="161501" y="0"/>
              </a:moveTo>
              <a:lnTo>
                <a:pt x="161501" y="2891640"/>
              </a:lnTo>
              <a:lnTo>
                <a:pt x="0" y="2891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83B1F-AB24-4DAE-B0D7-819B8C79D337}">
      <dsp:nvSpPr>
        <dsp:cNvPr id="0" name=""/>
        <dsp:cNvSpPr/>
      </dsp:nvSpPr>
      <dsp:spPr>
        <a:xfrm>
          <a:off x="5571501" y="1865330"/>
          <a:ext cx="1861109" cy="323002"/>
        </a:xfrm>
        <a:custGeom>
          <a:avLst/>
          <a:gdLst/>
          <a:ahLst/>
          <a:cxnLst/>
          <a:rect l="0" t="0" r="0" b="0"/>
          <a:pathLst>
            <a:path>
              <a:moveTo>
                <a:pt x="0" y="0"/>
              </a:moveTo>
              <a:lnTo>
                <a:pt x="0" y="161501"/>
              </a:lnTo>
              <a:lnTo>
                <a:pt x="1861109" y="161501"/>
              </a:lnTo>
              <a:lnTo>
                <a:pt x="1861109" y="323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B449EC-4FAC-4E36-8529-4B368BB5972B}">
      <dsp:nvSpPr>
        <dsp:cNvPr id="0" name=""/>
        <dsp:cNvSpPr/>
      </dsp:nvSpPr>
      <dsp:spPr>
        <a:xfrm>
          <a:off x="5525781" y="1865330"/>
          <a:ext cx="91440" cy="323002"/>
        </a:xfrm>
        <a:custGeom>
          <a:avLst/>
          <a:gdLst/>
          <a:ahLst/>
          <a:cxnLst/>
          <a:rect l="0" t="0" r="0" b="0"/>
          <a:pathLst>
            <a:path>
              <a:moveTo>
                <a:pt x="45720" y="0"/>
              </a:moveTo>
              <a:lnTo>
                <a:pt x="45720" y="323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C0702-FD4A-45D5-B839-F3FF45ED1ADB}">
      <dsp:nvSpPr>
        <dsp:cNvPr id="0" name=""/>
        <dsp:cNvSpPr/>
      </dsp:nvSpPr>
      <dsp:spPr>
        <a:xfrm>
          <a:off x="3710392" y="1865330"/>
          <a:ext cx="1861109" cy="323002"/>
        </a:xfrm>
        <a:custGeom>
          <a:avLst/>
          <a:gdLst/>
          <a:ahLst/>
          <a:cxnLst/>
          <a:rect l="0" t="0" r="0" b="0"/>
          <a:pathLst>
            <a:path>
              <a:moveTo>
                <a:pt x="1861109" y="0"/>
              </a:moveTo>
              <a:lnTo>
                <a:pt x="1861109" y="161501"/>
              </a:lnTo>
              <a:lnTo>
                <a:pt x="0" y="161501"/>
              </a:lnTo>
              <a:lnTo>
                <a:pt x="0" y="323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52D08-37AF-4DCA-B46E-E0063CA46EDB}">
      <dsp:nvSpPr>
        <dsp:cNvPr id="0" name=""/>
        <dsp:cNvSpPr/>
      </dsp:nvSpPr>
      <dsp:spPr>
        <a:xfrm>
          <a:off x="2779837" y="773275"/>
          <a:ext cx="2022610" cy="707529"/>
        </a:xfrm>
        <a:custGeom>
          <a:avLst/>
          <a:gdLst/>
          <a:ahLst/>
          <a:cxnLst/>
          <a:rect l="0" t="0" r="0" b="0"/>
          <a:pathLst>
            <a:path>
              <a:moveTo>
                <a:pt x="0" y="0"/>
              </a:moveTo>
              <a:lnTo>
                <a:pt x="0" y="707529"/>
              </a:lnTo>
              <a:lnTo>
                <a:pt x="2022610" y="707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922E2E-1C16-4D40-A17B-94159C0EB010}">
      <dsp:nvSpPr>
        <dsp:cNvPr id="0" name=""/>
        <dsp:cNvSpPr/>
      </dsp:nvSpPr>
      <dsp:spPr>
        <a:xfrm>
          <a:off x="2618336" y="773275"/>
          <a:ext cx="161501" cy="717226"/>
        </a:xfrm>
        <a:custGeom>
          <a:avLst/>
          <a:gdLst/>
          <a:ahLst/>
          <a:cxnLst/>
          <a:rect l="0" t="0" r="0" b="0"/>
          <a:pathLst>
            <a:path>
              <a:moveTo>
                <a:pt x="161501" y="0"/>
              </a:moveTo>
              <a:lnTo>
                <a:pt x="161501" y="717226"/>
              </a:lnTo>
              <a:lnTo>
                <a:pt x="0" y="717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7E47D-A732-4A44-80C2-D57BD97DBB54}">
      <dsp:nvSpPr>
        <dsp:cNvPr id="0" name=""/>
        <dsp:cNvSpPr/>
      </dsp:nvSpPr>
      <dsp:spPr>
        <a:xfrm>
          <a:off x="2618336" y="773275"/>
          <a:ext cx="161501" cy="5075752"/>
        </a:xfrm>
        <a:custGeom>
          <a:avLst/>
          <a:gdLst/>
          <a:ahLst/>
          <a:cxnLst/>
          <a:rect l="0" t="0" r="0" b="0"/>
          <a:pathLst>
            <a:path>
              <a:moveTo>
                <a:pt x="161501" y="0"/>
              </a:moveTo>
              <a:lnTo>
                <a:pt x="161501" y="5075752"/>
              </a:lnTo>
              <a:lnTo>
                <a:pt x="0" y="5075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9F452-23F2-4B7E-9200-1CDA5F0382E6}">
      <dsp:nvSpPr>
        <dsp:cNvPr id="0" name=""/>
        <dsp:cNvSpPr/>
      </dsp:nvSpPr>
      <dsp:spPr>
        <a:xfrm>
          <a:off x="2779837" y="773275"/>
          <a:ext cx="161501" cy="3983696"/>
        </a:xfrm>
        <a:custGeom>
          <a:avLst/>
          <a:gdLst/>
          <a:ahLst/>
          <a:cxnLst/>
          <a:rect l="0" t="0" r="0" b="0"/>
          <a:pathLst>
            <a:path>
              <a:moveTo>
                <a:pt x="0" y="0"/>
              </a:moveTo>
              <a:lnTo>
                <a:pt x="0" y="3983696"/>
              </a:lnTo>
              <a:lnTo>
                <a:pt x="161501" y="3983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660F3-B468-4A9F-B0E1-C7728A1CC2DB}">
      <dsp:nvSpPr>
        <dsp:cNvPr id="0" name=""/>
        <dsp:cNvSpPr/>
      </dsp:nvSpPr>
      <dsp:spPr>
        <a:xfrm>
          <a:off x="2618336" y="773275"/>
          <a:ext cx="161501" cy="3983696"/>
        </a:xfrm>
        <a:custGeom>
          <a:avLst/>
          <a:gdLst/>
          <a:ahLst/>
          <a:cxnLst/>
          <a:rect l="0" t="0" r="0" b="0"/>
          <a:pathLst>
            <a:path>
              <a:moveTo>
                <a:pt x="161501" y="0"/>
              </a:moveTo>
              <a:lnTo>
                <a:pt x="161501" y="3983696"/>
              </a:lnTo>
              <a:lnTo>
                <a:pt x="0" y="3983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BF0BBB-6755-4CBE-B6D9-EFC2864FDC2B}">
      <dsp:nvSpPr>
        <dsp:cNvPr id="0" name=""/>
        <dsp:cNvSpPr/>
      </dsp:nvSpPr>
      <dsp:spPr>
        <a:xfrm>
          <a:off x="2010784" y="4221"/>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b="1" kern="1200" baseline="0" dirty="0">
              <a:latin typeface="Calibri"/>
            </a:rPr>
            <a:t>PRINCÍPIOS PROMULGADOS </a:t>
          </a:r>
          <a:r>
            <a:rPr lang="pt-BR" sz="1400" b="1" kern="1200" baseline="0">
              <a:latin typeface="Calibri"/>
            </a:rPr>
            <a:t>NO ARTIGO </a:t>
          </a:r>
          <a:r>
            <a:rPr lang="pt-BR" sz="1400" b="1" kern="1200" baseline="0" dirty="0">
              <a:latin typeface="Calibri"/>
            </a:rPr>
            <a:t>194</a:t>
          </a:r>
          <a:endParaRPr lang="pt-BR" sz="1400" kern="1200" dirty="0"/>
        </a:p>
      </dsp:txBody>
      <dsp:txXfrm>
        <a:off x="2010784" y="4221"/>
        <a:ext cx="1538106" cy="769053"/>
      </dsp:txXfrm>
    </dsp:sp>
    <dsp:sp modelId="{F588C163-7EAA-4F77-9A92-BC530070D82F}">
      <dsp:nvSpPr>
        <dsp:cNvPr id="0" name=""/>
        <dsp:cNvSpPr/>
      </dsp:nvSpPr>
      <dsp:spPr>
        <a:xfrm>
          <a:off x="1080229" y="4372445"/>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i="1" kern="1200" baseline="0">
              <a:latin typeface="Calibri"/>
            </a:rPr>
            <a:t>Irredutibilidade do valos dos benefícios</a:t>
          </a:r>
          <a:endParaRPr lang="pt-BR" sz="1400" kern="1200"/>
        </a:p>
      </dsp:txBody>
      <dsp:txXfrm>
        <a:off x="1080229" y="4372445"/>
        <a:ext cx="1538106" cy="769053"/>
      </dsp:txXfrm>
    </dsp:sp>
    <dsp:sp modelId="{0D593F99-98B9-44DB-BC62-4342603E76DE}">
      <dsp:nvSpPr>
        <dsp:cNvPr id="0" name=""/>
        <dsp:cNvSpPr/>
      </dsp:nvSpPr>
      <dsp:spPr>
        <a:xfrm>
          <a:off x="2941338" y="4372445"/>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kern="1200" baseline="0">
              <a:latin typeface="Calibri"/>
            </a:rPr>
            <a:t>Caráter democrático e descentralizado - Gestão Partilhada</a:t>
          </a:r>
          <a:endParaRPr lang="pt-BR" sz="1400" kern="1200"/>
        </a:p>
      </dsp:txBody>
      <dsp:txXfrm>
        <a:off x="2941338" y="4372445"/>
        <a:ext cx="1538106" cy="769053"/>
      </dsp:txXfrm>
    </dsp:sp>
    <dsp:sp modelId="{04545682-2C60-4510-A425-23B7BD06E8EE}">
      <dsp:nvSpPr>
        <dsp:cNvPr id="0" name=""/>
        <dsp:cNvSpPr/>
      </dsp:nvSpPr>
      <dsp:spPr>
        <a:xfrm>
          <a:off x="1080229" y="5464500"/>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i="1" kern="1200" baseline="0">
              <a:latin typeface="Calibri"/>
            </a:rPr>
            <a:t>Diversidade das bases de financiamento</a:t>
          </a:r>
          <a:endParaRPr lang="pt-BR" sz="1400" kern="1200"/>
        </a:p>
      </dsp:txBody>
      <dsp:txXfrm>
        <a:off x="1080229" y="5464500"/>
        <a:ext cx="1538106" cy="769053"/>
      </dsp:txXfrm>
    </dsp:sp>
    <dsp:sp modelId="{36273E62-9791-45BC-977A-81EF345CC8A8}">
      <dsp:nvSpPr>
        <dsp:cNvPr id="0" name=""/>
        <dsp:cNvSpPr/>
      </dsp:nvSpPr>
      <dsp:spPr>
        <a:xfrm>
          <a:off x="1080229" y="1105975"/>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i="1" kern="1200" baseline="0">
              <a:latin typeface="Calibri"/>
            </a:rPr>
            <a:t>Uniformidade e equivalência </a:t>
          </a:r>
          <a:endParaRPr lang="pt-BR" sz="1400" kern="1200"/>
        </a:p>
      </dsp:txBody>
      <dsp:txXfrm>
        <a:off x="1080229" y="1105975"/>
        <a:ext cx="1538106" cy="769053"/>
      </dsp:txXfrm>
    </dsp:sp>
    <dsp:sp modelId="{10C2C5B6-EC7C-41B2-8FF7-47BD1DBEB10B}">
      <dsp:nvSpPr>
        <dsp:cNvPr id="0" name=""/>
        <dsp:cNvSpPr/>
      </dsp:nvSpPr>
      <dsp:spPr>
        <a:xfrm>
          <a:off x="4802448" y="1096277"/>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i="1" kern="1200" baseline="0">
              <a:latin typeface="Calibri"/>
            </a:rPr>
            <a:t>UNIVERSALIDADE</a:t>
          </a:r>
          <a:endParaRPr lang="pt-BR" sz="1400" kern="1200"/>
        </a:p>
      </dsp:txBody>
      <dsp:txXfrm>
        <a:off x="4802448" y="1096277"/>
        <a:ext cx="1538106" cy="769053"/>
      </dsp:txXfrm>
    </dsp:sp>
    <dsp:sp modelId="{A8A41E60-21D2-4A7D-B7F0-47543F770D8F}">
      <dsp:nvSpPr>
        <dsp:cNvPr id="0" name=""/>
        <dsp:cNvSpPr/>
      </dsp:nvSpPr>
      <dsp:spPr>
        <a:xfrm>
          <a:off x="2941338" y="2188333"/>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b="1" kern="1200" baseline="0">
              <a:latin typeface="Calibri"/>
            </a:rPr>
            <a:t>Saúde como direito universal</a:t>
          </a:r>
          <a:endParaRPr lang="pt-BR" sz="1400" b="1" kern="1200" baseline="0">
            <a:latin typeface="Times New Roman"/>
          </a:endParaRPr>
        </a:p>
        <a:p>
          <a:pPr marL="0" marR="0" lvl="0" indent="0" algn="l" defTabSz="622300" rtl="0">
            <a:lnSpc>
              <a:spcPct val="90000"/>
            </a:lnSpc>
            <a:spcBef>
              <a:spcPct val="0"/>
            </a:spcBef>
            <a:spcAft>
              <a:spcPct val="35000"/>
            </a:spcAft>
            <a:buNone/>
          </a:pPr>
          <a:r>
            <a:rPr lang="pt-BR" sz="1400" kern="1200" baseline="0">
              <a:latin typeface="Calibri"/>
            </a:rPr>
            <a:t>Assegurado à todos</a:t>
          </a:r>
          <a:endParaRPr lang="pt-BR" sz="1400" kern="1200"/>
        </a:p>
      </dsp:txBody>
      <dsp:txXfrm>
        <a:off x="2941338" y="2188333"/>
        <a:ext cx="1538106" cy="769053"/>
      </dsp:txXfrm>
    </dsp:sp>
    <dsp:sp modelId="{F6AB02CD-1FC2-411A-8985-767272D85F40}">
      <dsp:nvSpPr>
        <dsp:cNvPr id="0" name=""/>
        <dsp:cNvSpPr/>
      </dsp:nvSpPr>
      <dsp:spPr>
        <a:xfrm>
          <a:off x="4802448" y="2188333"/>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b="1" kern="1200" baseline="0">
              <a:latin typeface="Calibri"/>
            </a:rPr>
            <a:t>Assistência para quem dela necessita</a:t>
          </a:r>
          <a:endParaRPr lang="pt-BR" sz="1400" b="1" kern="1200" baseline="0">
            <a:latin typeface="Times New Roman"/>
          </a:endParaRPr>
        </a:p>
      </dsp:txBody>
      <dsp:txXfrm>
        <a:off x="4802448" y="2188333"/>
        <a:ext cx="1538106" cy="769053"/>
      </dsp:txXfrm>
    </dsp:sp>
    <dsp:sp modelId="{1D9014B2-EC83-4BA4-8ECB-FBFA4538CF92}">
      <dsp:nvSpPr>
        <dsp:cNvPr id="0" name=""/>
        <dsp:cNvSpPr/>
      </dsp:nvSpPr>
      <dsp:spPr>
        <a:xfrm>
          <a:off x="6663557" y="2188333"/>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b="1" kern="1200" baseline="0">
              <a:latin typeface="Calibri"/>
            </a:rPr>
            <a:t>Previdência lógica do seguro</a:t>
          </a:r>
        </a:p>
        <a:p>
          <a:pPr marL="0" marR="0" lvl="0" indent="0" algn="ctr" defTabSz="622300" rtl="0">
            <a:lnSpc>
              <a:spcPct val="90000"/>
            </a:lnSpc>
            <a:spcBef>
              <a:spcPct val="0"/>
            </a:spcBef>
            <a:spcAft>
              <a:spcPct val="35000"/>
            </a:spcAft>
            <a:buNone/>
          </a:pPr>
          <a:r>
            <a:rPr lang="pt-BR" sz="1400" kern="1200" baseline="0">
              <a:latin typeface="Calibri"/>
            </a:rPr>
            <a:t>Para quem contribui</a:t>
          </a:r>
          <a:endParaRPr lang="pt-BR" sz="1400" kern="1200"/>
        </a:p>
      </dsp:txBody>
      <dsp:txXfrm>
        <a:off x="6663557" y="2188333"/>
        <a:ext cx="1538106" cy="769053"/>
      </dsp:txXfrm>
    </dsp:sp>
    <dsp:sp modelId="{4914276B-91EE-4813-8689-3FCBAE0F797F}">
      <dsp:nvSpPr>
        <dsp:cNvPr id="0" name=""/>
        <dsp:cNvSpPr/>
      </dsp:nvSpPr>
      <dsp:spPr>
        <a:xfrm>
          <a:off x="1080229" y="3280389"/>
          <a:ext cx="1538106" cy="76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pt-BR" sz="1400" i="1" kern="1200" baseline="0">
              <a:latin typeface="Calibri"/>
            </a:rPr>
            <a:t>A seletividade e a distributividade dos serviço</a:t>
          </a:r>
          <a:endParaRPr lang="pt-BR" sz="1400" kern="1200"/>
        </a:p>
      </dsp:txBody>
      <dsp:txXfrm>
        <a:off x="1080229" y="3280389"/>
        <a:ext cx="1538106" cy="769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0756-F41C-4A01-BD86-EBA2C4A887F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D53E0-2407-4B8C-937A-E3C705DDB77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pt-BR" sz="3100" kern="1200"/>
            <a:t>A crise atual é marcada por um intenso processo de financeirização do capital, com destaque para o Crash de Setembro de 2008 (Crise de Especulação Imobiliária). </a:t>
          </a:r>
          <a:endParaRPr lang="en-US" sz="3100" kern="1200"/>
        </a:p>
      </dsp:txBody>
      <dsp:txXfrm>
        <a:off x="0" y="0"/>
        <a:ext cx="6900512" cy="2768070"/>
      </dsp:txXfrm>
    </dsp:sp>
    <dsp:sp modelId="{6D72899D-5BEC-4297-B9F8-3221AC2D5815}">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0677B-5C11-4D8F-B6BD-B2E3504035E6}">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pt-BR" sz="3100" kern="1200" dirty="0"/>
            <a:t>A FINANCEIRIZAÇÃO do capital é marcada pela gestão e especulação sobre os recursos públicos e privados, oriundos, inclusive das arrecadações e das dívidas públicas nacionais (SILVA 2009, p. 25).</a:t>
          </a:r>
          <a:endParaRPr lang="en-US" sz="3100" kern="1200" dirty="0"/>
        </a:p>
      </dsp:txBody>
      <dsp:txXfrm>
        <a:off x="0" y="2768070"/>
        <a:ext cx="6900512" cy="2768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077B-771C-457B-8859-65F46EB92104}">
      <dsp:nvSpPr>
        <dsp:cNvPr id="0" name=""/>
        <dsp:cNvSpPr/>
      </dsp:nvSpPr>
      <dsp:spPr>
        <a:xfrm rot="1211609">
          <a:off x="1403875" y="1306001"/>
          <a:ext cx="1877198" cy="164090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49C332-39FE-40A4-ADE4-B4E50FBE8C25}">
      <dsp:nvSpPr>
        <dsp:cNvPr id="0" name=""/>
        <dsp:cNvSpPr/>
      </dsp:nvSpPr>
      <dsp:spPr>
        <a:xfrm>
          <a:off x="4780" y="1657156"/>
          <a:ext cx="2798190" cy="938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Rebaixamento da taxa de lucro</a:t>
          </a:r>
        </a:p>
      </dsp:txBody>
      <dsp:txXfrm>
        <a:off x="414565" y="1794611"/>
        <a:ext cx="1978620" cy="663689"/>
      </dsp:txXfrm>
    </dsp:sp>
    <dsp:sp modelId="{2DEABEF5-4273-4ABA-B551-66D3D14B2D91}">
      <dsp:nvSpPr>
        <dsp:cNvPr id="0" name=""/>
        <dsp:cNvSpPr/>
      </dsp:nvSpPr>
      <dsp:spPr>
        <a:xfrm rot="965015">
          <a:off x="3511049" y="1909076"/>
          <a:ext cx="2332663" cy="19746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77392-11D6-42D0-87CB-A3C63B278653}">
      <dsp:nvSpPr>
        <dsp:cNvPr id="0" name=""/>
        <dsp:cNvSpPr/>
      </dsp:nvSpPr>
      <dsp:spPr>
        <a:xfrm>
          <a:off x="3372888" y="2487891"/>
          <a:ext cx="2131916" cy="938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Reprodução da Crise</a:t>
          </a:r>
        </a:p>
      </dsp:txBody>
      <dsp:txXfrm>
        <a:off x="3685100" y="2625346"/>
        <a:ext cx="1507492" cy="663689"/>
      </dsp:txXfrm>
    </dsp:sp>
    <dsp:sp modelId="{340978EB-A6A2-4748-8BBB-5FFE254DA94D}">
      <dsp:nvSpPr>
        <dsp:cNvPr id="0" name=""/>
        <dsp:cNvSpPr/>
      </dsp:nvSpPr>
      <dsp:spPr>
        <a:xfrm rot="19872493">
          <a:off x="5898617" y="1689096"/>
          <a:ext cx="2341580" cy="221301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endParaRPr lang="pt-BR" sz="2000" b="1" kern="1200" dirty="0"/>
        </a:p>
      </dsp:txBody>
      <dsp:txXfrm>
        <a:off x="6485822" y="2028097"/>
        <a:ext cx="1141520" cy="1549107"/>
      </dsp:txXfrm>
    </dsp:sp>
    <dsp:sp modelId="{30904F27-068C-45C0-BE0C-E48FB893E4E3}">
      <dsp:nvSpPr>
        <dsp:cNvPr id="0" name=""/>
        <dsp:cNvSpPr/>
      </dsp:nvSpPr>
      <dsp:spPr>
        <a:xfrm>
          <a:off x="6448246" y="1829370"/>
          <a:ext cx="3429633" cy="19478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Investida o Estado – de forma solidária – por meio dos recursos Públicos</a:t>
          </a:r>
        </a:p>
      </dsp:txBody>
      <dsp:txXfrm>
        <a:off x="6950504" y="2114627"/>
        <a:ext cx="2425117" cy="1377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66A72-2755-4980-A76C-C541125D8619}">
      <dsp:nvSpPr>
        <dsp:cNvPr id="0" name=""/>
        <dsp:cNvSpPr/>
      </dsp:nvSpPr>
      <dsp:spPr>
        <a:xfrm>
          <a:off x="262627" y="78366"/>
          <a:ext cx="3079891" cy="20699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O SUAS foi construído com participação social, avançou no sentido de romper com lógicas assistencialistas. Daí a importância da afirmação de sua </a:t>
          </a:r>
          <a:r>
            <a:rPr lang="pt-BR" sz="1600" b="1" kern="1200" dirty="0"/>
            <a:t>institucionalidade,</a:t>
          </a:r>
          <a:r>
            <a:rPr lang="pt-BR" sz="1600" kern="1200" dirty="0"/>
            <a:t> atualizada para os desafios impostos pela crise pandêmica.</a:t>
          </a:r>
          <a:endParaRPr lang="en-US" sz="1600" kern="1200" dirty="0"/>
        </a:p>
      </dsp:txBody>
      <dsp:txXfrm>
        <a:off x="262627" y="78366"/>
        <a:ext cx="3079891" cy="2069965"/>
      </dsp:txXfrm>
    </dsp:sp>
    <dsp:sp modelId="{0AE6FAB5-6B04-499E-BBA2-295892C4C9AE}">
      <dsp:nvSpPr>
        <dsp:cNvPr id="0" name=""/>
        <dsp:cNvSpPr/>
      </dsp:nvSpPr>
      <dsp:spPr>
        <a:xfrm>
          <a:off x="3637756" y="990"/>
          <a:ext cx="3367600" cy="22247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A construção coletiva do SUAS no Brasil configura um processo importante de regulação e institucionalidade, o que </a:t>
          </a:r>
          <a:r>
            <a:rPr lang="pt-BR" sz="1400" b="1" kern="1200" dirty="0"/>
            <a:t>resultou na construção de uma ampla e capilar rede estatal, para fortalecer a cultura dos direitos, com dinamização das instancias de pactuação e controle, expansão da presença de atores sociais, territorialização da política, entre outros atributos de uma política pública estatal. </a:t>
          </a:r>
          <a:endParaRPr lang="en-US" sz="1400" kern="1200" dirty="0"/>
        </a:p>
      </dsp:txBody>
      <dsp:txXfrm>
        <a:off x="3637756" y="990"/>
        <a:ext cx="3367600" cy="2224717"/>
      </dsp:txXfrm>
    </dsp:sp>
    <dsp:sp modelId="{C2F5CF79-02C7-4B35-B550-342C33D5C264}">
      <dsp:nvSpPr>
        <dsp:cNvPr id="0" name=""/>
        <dsp:cNvSpPr/>
      </dsp:nvSpPr>
      <dsp:spPr>
        <a:xfrm>
          <a:off x="7300594" y="227635"/>
          <a:ext cx="2952377" cy="177142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O SUAS possibilitou a implantação de uma rede de proteção estatal, continuada, com oferta de serviços e benefícios de modo permanente e nos territórios mais vulneráveis.</a:t>
          </a:r>
          <a:endParaRPr lang="en-US" sz="1600" kern="1200" dirty="0"/>
        </a:p>
      </dsp:txBody>
      <dsp:txXfrm>
        <a:off x="7300594" y="227635"/>
        <a:ext cx="2952377" cy="1771426"/>
      </dsp:txXfrm>
    </dsp:sp>
    <dsp:sp modelId="{851447D5-440D-4755-8B97-6A8B6AE16A70}">
      <dsp:nvSpPr>
        <dsp:cNvPr id="0" name=""/>
        <dsp:cNvSpPr/>
      </dsp:nvSpPr>
      <dsp:spPr>
        <a:xfrm>
          <a:off x="1464068" y="2520945"/>
          <a:ext cx="2952377" cy="1771426"/>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Atingiu um patamar importante de desenvolvimento, com centralidade em responsabilidades comuns e compartilhadas para a prestação de serviços à população;</a:t>
          </a:r>
          <a:endParaRPr lang="en-US" sz="1600" kern="1200"/>
        </a:p>
      </dsp:txBody>
      <dsp:txXfrm>
        <a:off x="1464068" y="2520945"/>
        <a:ext cx="2952377" cy="1771426"/>
      </dsp:txXfrm>
    </dsp:sp>
    <dsp:sp modelId="{08A60910-F588-4123-9C29-395DE8CC439C}">
      <dsp:nvSpPr>
        <dsp:cNvPr id="0" name=""/>
        <dsp:cNvSpPr/>
      </dsp:nvSpPr>
      <dsp:spPr>
        <a:xfrm>
          <a:off x="4711683" y="2520945"/>
          <a:ext cx="4339847" cy="177142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Adotou-se o </a:t>
          </a:r>
          <a:r>
            <a:rPr lang="pt-BR" sz="1600" b="1" kern="1200"/>
            <a:t>Pacto de Aprimoramento do Suas </a:t>
          </a:r>
          <a:r>
            <a:rPr lang="pt-BR" sz="1600" kern="1200"/>
            <a:t>como um dispositivo de cooperação interfederativa, para avançar e acelerar patamares de desenvolvimento, </a:t>
          </a:r>
          <a:r>
            <a:rPr lang="pt-BR" sz="1600" b="1" kern="1200"/>
            <a:t>a partir de prioridades e metas mantendo-se as previsões estruturantes, como o comando único, existência e pleno funcionamento de conselhos, planos e fundos de assistência social.</a:t>
          </a:r>
          <a:endParaRPr lang="en-US" sz="1600" kern="1200"/>
        </a:p>
      </dsp:txBody>
      <dsp:txXfrm>
        <a:off x="4711683" y="2520945"/>
        <a:ext cx="4339847" cy="1771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C60D2-BB81-4E39-B509-9F2A35E07C17}">
      <dsp:nvSpPr>
        <dsp:cNvPr id="0" name=""/>
        <dsp:cNvSpPr/>
      </dsp:nvSpPr>
      <dsp:spPr>
        <a:xfrm>
          <a:off x="0" y="613277"/>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Frente Nacional em Defesa do SUAS</a:t>
          </a:r>
          <a:endParaRPr lang="en-US" sz="1700" kern="1200" dirty="0"/>
        </a:p>
      </dsp:txBody>
      <dsp:txXfrm>
        <a:off x="0" y="613277"/>
        <a:ext cx="2365587" cy="1419352"/>
      </dsp:txXfrm>
    </dsp:sp>
    <dsp:sp modelId="{B757F84F-DC79-4F15-B63B-E705638F5385}">
      <dsp:nvSpPr>
        <dsp:cNvPr id="0" name=""/>
        <dsp:cNvSpPr/>
      </dsp:nvSpPr>
      <dsp:spPr>
        <a:xfrm>
          <a:off x="2602145" y="613277"/>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Entidades e Movimentos Sociais identitários e </a:t>
          </a:r>
          <a:r>
            <a:rPr lang="pt-BR" sz="1700" kern="1200" dirty="0" err="1"/>
            <a:t>territorializados</a:t>
          </a:r>
          <a:r>
            <a:rPr lang="pt-BR" sz="1700" kern="1200" dirty="0"/>
            <a:t> (Fóruns de Trabalhadores e Usuários do SUAS)</a:t>
          </a:r>
          <a:endParaRPr lang="en-US" sz="1700" kern="1200" dirty="0"/>
        </a:p>
      </dsp:txBody>
      <dsp:txXfrm>
        <a:off x="2602145" y="613277"/>
        <a:ext cx="2365587" cy="1419352"/>
      </dsp:txXfrm>
    </dsp:sp>
    <dsp:sp modelId="{35C64C26-E574-4996-B74F-3572C00A867A}">
      <dsp:nvSpPr>
        <dsp:cNvPr id="0" name=""/>
        <dsp:cNvSpPr/>
      </dsp:nvSpPr>
      <dsp:spPr>
        <a:xfrm>
          <a:off x="5204291" y="613277"/>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Colegiados Nacional de Gestores/as Municipais e Estaduais de Assistência Social</a:t>
          </a:r>
          <a:endParaRPr lang="en-US" sz="1700" kern="1200" dirty="0"/>
        </a:p>
      </dsp:txBody>
      <dsp:txXfrm>
        <a:off x="5204291" y="613277"/>
        <a:ext cx="2365587" cy="1419352"/>
      </dsp:txXfrm>
    </dsp:sp>
    <dsp:sp modelId="{E60D7D47-2EA3-48D2-B18A-7BAFDBD2B491}">
      <dsp:nvSpPr>
        <dsp:cNvPr id="0" name=""/>
        <dsp:cNvSpPr/>
      </dsp:nvSpPr>
      <dsp:spPr>
        <a:xfrm>
          <a:off x="0" y="2269188"/>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Gestores e profissionais da Assistência Social do Consócio do Nordeste </a:t>
          </a:r>
          <a:endParaRPr lang="en-US" sz="1700" kern="1200" dirty="0"/>
        </a:p>
      </dsp:txBody>
      <dsp:txXfrm>
        <a:off x="0" y="2269188"/>
        <a:ext cx="2365587" cy="1419352"/>
      </dsp:txXfrm>
    </dsp:sp>
    <dsp:sp modelId="{86673998-0D3A-4B1B-8DD3-E48ABDC30806}">
      <dsp:nvSpPr>
        <dsp:cNvPr id="0" name=""/>
        <dsp:cNvSpPr/>
      </dsp:nvSpPr>
      <dsp:spPr>
        <a:xfrm>
          <a:off x="2602145" y="2269188"/>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Frentes Parlamentares </a:t>
          </a:r>
          <a:endParaRPr lang="en-US" sz="1700" kern="1200"/>
        </a:p>
      </dsp:txBody>
      <dsp:txXfrm>
        <a:off x="2602145" y="2269188"/>
        <a:ext cx="2365587" cy="1419352"/>
      </dsp:txXfrm>
    </dsp:sp>
    <dsp:sp modelId="{95A334F5-4774-4D05-8B56-CAD3841645AD}">
      <dsp:nvSpPr>
        <dsp:cNvPr id="0" name=""/>
        <dsp:cNvSpPr/>
      </dsp:nvSpPr>
      <dsp:spPr>
        <a:xfrm>
          <a:off x="5204291" y="2269188"/>
          <a:ext cx="2365587" cy="1419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Conselhos de Assistência Social</a:t>
          </a:r>
          <a:endParaRPr lang="en-US" sz="1700" kern="1200" dirty="0"/>
        </a:p>
      </dsp:txBody>
      <dsp:txXfrm>
        <a:off x="5204291" y="2269188"/>
        <a:ext cx="2365587" cy="14193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42806-0429-43F3-B45B-396178A2C23E}" type="datetimeFigureOut">
              <a:rPr lang="pt-BR" smtClean="0"/>
              <a:t>23/03/2022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7AE11-DD3D-4D6D-BA57-76CC0793F3DB}" type="slidenum">
              <a:rPr lang="pt-BR" smtClean="0"/>
              <a:t>‹nº›</a:t>
            </a:fld>
            <a:endParaRPr lang="pt-BR"/>
          </a:p>
        </p:txBody>
      </p:sp>
    </p:spTree>
    <p:extLst>
      <p:ext uri="{BB962C8B-B14F-4D97-AF65-F5344CB8AC3E}">
        <p14:creationId xmlns:p14="http://schemas.microsoft.com/office/powerpoint/2010/main" val="349580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41F7AE4-DE77-4AA9-808A-EEEA882DC8B3}" type="slidenum">
              <a:rPr lang="pt-BR" smtClean="0"/>
              <a:pPr/>
              <a:t>56</a:t>
            </a:fld>
            <a:endParaRPr lang="pt-BR"/>
          </a:p>
        </p:txBody>
      </p:sp>
    </p:spTree>
    <p:extLst>
      <p:ext uri="{BB962C8B-B14F-4D97-AF65-F5344CB8AC3E}">
        <p14:creationId xmlns:p14="http://schemas.microsoft.com/office/powerpoint/2010/main" val="71083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EC2BD-0ECB-457E-BF2F-326209843A6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4C6F969-078F-4980-95F2-E45E16309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BF6FEBE-8D99-46E4-B772-AB795D2BD272}"/>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F60284DD-64BF-4497-A2AF-DECDCAB8AB9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9D7F87-231E-4371-B467-CC2669F2BAFA}"/>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175143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0279D-40F0-4C67-BF6B-C687242110F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426F34-1FEF-49FA-9F76-693BA892B56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A94365-9D57-4DE0-A3E0-95727F7D7CA8}"/>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D9AF5FC3-BF6E-442B-AFC6-1D435EB50D7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C705D5-743C-4A8F-A309-0CB3E9358F41}"/>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370940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74492B-1B71-4288-BD90-0180E5D9A92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A18DAE2-1802-4DA9-9591-76F62859D05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07E02D-D112-4583-B56A-23BEAD69194C}"/>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C6F5648F-228A-4EE5-BED1-49508D129B2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949938-1ED1-4F21-BA2E-A430936BDADF}"/>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2893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17126-DD59-40F5-9376-190DE50DAFA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4762FB9-E659-499B-800C-1F398D6E2EB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8B1E7B-702E-47BF-8108-067AF5AEBCF3}"/>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8A111CAD-EE08-4144-9365-0F7EF19638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279E7C2-690B-4C5B-8190-0C50D4813DC5}"/>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57597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F8AB4-B4B7-40DC-8F54-EB8F7831763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9D56375-B85B-450A-AACF-E77A44F73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12D8622-C4C7-41BA-AF75-A7BF338E3BE8}"/>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D5546685-509B-4F22-850C-1E9BF9086E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80C2AD-BB92-494E-8B4D-0591F316F74A}"/>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103303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B4631-5D6A-41BE-8BE5-4F928C25622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A7D37ED-C673-4C85-BB6A-B0E57D4EFA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D042CE6-B5E0-4B30-946C-AEF0C03C4CE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EB876B6-406D-4FB4-BF5A-D6EC8FD2DFB3}"/>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6" name="Espaço Reservado para Rodapé 5">
            <a:extLst>
              <a:ext uri="{FF2B5EF4-FFF2-40B4-BE49-F238E27FC236}">
                <a16:creationId xmlns:a16="http://schemas.microsoft.com/office/drawing/2014/main" id="{97161FAD-B289-4661-B470-CBE18CEF06A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E463308-4EC7-454D-A3AD-664016509D50}"/>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414539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77A53-C8CF-426E-97B1-446EDABAED4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1F5211E-ED7A-460E-B756-3F5CEE7FE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0660019-2271-4348-8180-9C83EC34E3F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33970B6-CBBA-4BE7-829C-FFE1E4C58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2017037-8838-4C64-BC29-1DF4796DD68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1DC4179-0475-4D00-A481-108583839CDB}"/>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8" name="Espaço Reservado para Rodapé 7">
            <a:extLst>
              <a:ext uri="{FF2B5EF4-FFF2-40B4-BE49-F238E27FC236}">
                <a16:creationId xmlns:a16="http://schemas.microsoft.com/office/drawing/2014/main" id="{A8EE2634-BCD1-4069-8E37-B7FAF341138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B9A8D88-7852-4E87-9DC9-D8EC87587B3C}"/>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302137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70A50-88F7-4F1D-A4E4-A6BB4595608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68A0F64-BEBF-4ED7-905E-FD52F5242C16}"/>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4" name="Espaço Reservado para Rodapé 3">
            <a:extLst>
              <a:ext uri="{FF2B5EF4-FFF2-40B4-BE49-F238E27FC236}">
                <a16:creationId xmlns:a16="http://schemas.microsoft.com/office/drawing/2014/main" id="{13B465D0-7B0A-4835-B5A0-ECCF956E581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79F17EA-1E28-488D-A955-71B5F931A4BB}"/>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14627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132FEA8-57EB-45C4-B996-B92B81495FE2}"/>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3" name="Espaço Reservado para Rodapé 2">
            <a:extLst>
              <a:ext uri="{FF2B5EF4-FFF2-40B4-BE49-F238E27FC236}">
                <a16:creationId xmlns:a16="http://schemas.microsoft.com/office/drawing/2014/main" id="{389D1EFC-F955-49AD-91AC-F3CD222811E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85098D3-9AC5-4904-AF84-51FE0230F2CD}"/>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131414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BFEC6-6AC9-4CE8-86CF-95C95B33DF0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90B926E-7AFE-41EA-9CF5-74D55C83A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66F34E9-9673-4882-A56E-71E08FC36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54B60EC-4A50-4CA3-8CBA-A19A726DF911}"/>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6" name="Espaço Reservado para Rodapé 5">
            <a:extLst>
              <a:ext uri="{FF2B5EF4-FFF2-40B4-BE49-F238E27FC236}">
                <a16:creationId xmlns:a16="http://schemas.microsoft.com/office/drawing/2014/main" id="{9AD69509-664B-4DC3-89B1-DF4C9B557B4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32B9656-37C2-4A9D-97B9-1507D2D51B50}"/>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22955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D86CF-0A9C-4E35-9B37-31B2F5F7B8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E6187FB-A356-42CA-8D99-A0D602681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0BA029F-8B6C-42F8-BAEF-BEB8C19AC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654F151-4354-42D5-BB5D-82C90367B378}"/>
              </a:ext>
            </a:extLst>
          </p:cNvPr>
          <p:cNvSpPr>
            <a:spLocks noGrp="1"/>
          </p:cNvSpPr>
          <p:nvPr>
            <p:ph type="dt" sz="half" idx="10"/>
          </p:nvPr>
        </p:nvSpPr>
        <p:spPr/>
        <p:txBody>
          <a:bodyPr/>
          <a:lstStyle/>
          <a:p>
            <a:fld id="{5C5B8BF3-968D-4491-B690-72908BD88FB7}" type="datetimeFigureOut">
              <a:rPr lang="pt-BR" smtClean="0"/>
              <a:t>23/03/2022</a:t>
            </a:fld>
            <a:endParaRPr lang="pt-BR"/>
          </a:p>
        </p:txBody>
      </p:sp>
      <p:sp>
        <p:nvSpPr>
          <p:cNvPr id="6" name="Espaço Reservado para Rodapé 5">
            <a:extLst>
              <a:ext uri="{FF2B5EF4-FFF2-40B4-BE49-F238E27FC236}">
                <a16:creationId xmlns:a16="http://schemas.microsoft.com/office/drawing/2014/main" id="{65F6A737-5E8A-41C9-A45E-B590E0BB937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4E66CE-FFE9-4C5B-8580-CE8B14E4E171}"/>
              </a:ext>
            </a:extLst>
          </p:cNvPr>
          <p:cNvSpPr>
            <a:spLocks noGrp="1"/>
          </p:cNvSpPr>
          <p:nvPr>
            <p:ph type="sldNum" sz="quarter" idx="12"/>
          </p:nvPr>
        </p:nvSpPr>
        <p:spPr/>
        <p:txBody>
          <a:bodyPr/>
          <a:lstStyle/>
          <a:p>
            <a:fld id="{D64A2F6D-F367-4C0F-A16D-1AD61D17E3AA}" type="slidenum">
              <a:rPr lang="pt-BR" smtClean="0"/>
              <a:t>‹nº›</a:t>
            </a:fld>
            <a:endParaRPr lang="pt-BR"/>
          </a:p>
        </p:txBody>
      </p:sp>
    </p:spTree>
    <p:extLst>
      <p:ext uri="{BB962C8B-B14F-4D97-AF65-F5344CB8AC3E}">
        <p14:creationId xmlns:p14="http://schemas.microsoft.com/office/powerpoint/2010/main" val="233509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98C8C59-0BDB-470F-B6F9-732DE8464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65D7991-2462-4B12-A5ED-63CE4413F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78EF894-1734-4194-B799-160CB9476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B8BF3-968D-4491-B690-72908BD88FB7}" type="datetimeFigureOut">
              <a:rPr lang="pt-BR" smtClean="0"/>
              <a:t>23/03/2022</a:t>
            </a:fld>
            <a:endParaRPr lang="pt-BR"/>
          </a:p>
        </p:txBody>
      </p:sp>
      <p:sp>
        <p:nvSpPr>
          <p:cNvPr id="5" name="Espaço Reservado para Rodapé 4">
            <a:extLst>
              <a:ext uri="{FF2B5EF4-FFF2-40B4-BE49-F238E27FC236}">
                <a16:creationId xmlns:a16="http://schemas.microsoft.com/office/drawing/2014/main" id="{CC50425A-31E2-45B6-BDCC-8D8AB7B93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E6796C8-E8E3-4F3C-8C60-686CED290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A2F6D-F367-4C0F-A16D-1AD61D17E3AA}" type="slidenum">
              <a:rPr lang="pt-BR" smtClean="0"/>
              <a:t>‹nº›</a:t>
            </a:fld>
            <a:endParaRPr lang="pt-BR"/>
          </a:p>
        </p:txBody>
      </p:sp>
    </p:spTree>
    <p:extLst>
      <p:ext uri="{BB962C8B-B14F-4D97-AF65-F5344CB8AC3E}">
        <p14:creationId xmlns:p14="http://schemas.microsoft.com/office/powerpoint/2010/main" val="190717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plicacoes.mds.gov.br/sagi/FerramentasSAGI/Mop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plicacoes.mds.gov.br/suaswebcons/restrito/execute.jsf?b=*dpotvmubsQbsdfmbtQbhbtNC&amp;event=*fyjcj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2" name="Straight Connector 141">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8036"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8" name="Imagem 7" descr="Ícone&#10;&#10;Descrição gerada automaticamente">
            <a:extLst>
              <a:ext uri="{FF2B5EF4-FFF2-40B4-BE49-F238E27FC236}">
                <a16:creationId xmlns:a16="http://schemas.microsoft.com/office/drawing/2014/main" id="{0B70875F-D46B-4C3F-BFE0-DF8A35799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8" y="334963"/>
            <a:ext cx="3854450" cy="3940175"/>
          </a:xfrm>
          <a:prstGeom prst="rect">
            <a:avLst/>
          </a:prstGeom>
        </p:spPr>
      </p:pic>
      <p:pic>
        <p:nvPicPr>
          <p:cNvPr id="1026" name="Picture 2" descr="O assombrado túnel Kiyotaki, conheça essa lenda urbana japonesa">
            <a:extLst>
              <a:ext uri="{FF2B5EF4-FFF2-40B4-BE49-F238E27FC236}">
                <a16:creationId xmlns:a16="http://schemas.microsoft.com/office/drawing/2014/main" id="{B6EF1B07-7F83-4A90-B38A-5850303E52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1325" y="334963"/>
            <a:ext cx="7564438" cy="3940175"/>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E037AD8-2F26-4763-BE75-8130D9DE8AB1}"/>
              </a:ext>
            </a:extLst>
          </p:cNvPr>
          <p:cNvSpPr>
            <a:spLocks noGrp="1"/>
          </p:cNvSpPr>
          <p:nvPr>
            <p:ph type="ctrTitle"/>
          </p:nvPr>
        </p:nvSpPr>
        <p:spPr>
          <a:xfrm>
            <a:off x="4370832" y="4791456"/>
            <a:ext cx="7178040" cy="1508760"/>
          </a:xfrm>
        </p:spPr>
        <p:txBody>
          <a:bodyPr anchor="ctr">
            <a:normAutofit/>
          </a:bodyPr>
          <a:lstStyle/>
          <a:p>
            <a:pPr algn="l"/>
            <a:r>
              <a:rPr lang="pt-BR" sz="4800">
                <a:solidFill>
                  <a:schemeClr val="bg1"/>
                </a:solidFill>
                <a:latin typeface="+mn-lt"/>
              </a:rPr>
              <a:t>Painelista: Fernanda Kallyne Rêgo de Oliveira</a:t>
            </a:r>
          </a:p>
        </p:txBody>
      </p:sp>
      <p:sp>
        <p:nvSpPr>
          <p:cNvPr id="3" name="Subtítulo 2">
            <a:extLst>
              <a:ext uri="{FF2B5EF4-FFF2-40B4-BE49-F238E27FC236}">
                <a16:creationId xmlns:a16="http://schemas.microsoft.com/office/drawing/2014/main" id="{E9391231-8A71-49A9-BBF4-BEAFB6720F41}"/>
              </a:ext>
            </a:extLst>
          </p:cNvPr>
          <p:cNvSpPr>
            <a:spLocks noGrp="1"/>
          </p:cNvSpPr>
          <p:nvPr>
            <p:ph type="subTitle" idx="1"/>
          </p:nvPr>
        </p:nvSpPr>
        <p:spPr>
          <a:xfrm>
            <a:off x="630936" y="4792077"/>
            <a:ext cx="3191256" cy="1507413"/>
          </a:xfrm>
        </p:spPr>
        <p:txBody>
          <a:bodyPr anchor="ctr">
            <a:normAutofit/>
          </a:bodyPr>
          <a:lstStyle/>
          <a:p>
            <a:pPr algn="r"/>
            <a:r>
              <a:rPr lang="pt-BR" sz="2000" b="1">
                <a:solidFill>
                  <a:srgbClr val="FFF408"/>
                </a:solidFill>
              </a:rPr>
              <a:t>FENÔMENOS QUE EXPRESSAM AS DESPROTEÇÕES SOCIAIS NO NORDESTE BRASILEIRO: Uma luz no fim do túnel.</a:t>
            </a:r>
          </a:p>
        </p:txBody>
      </p:sp>
    </p:spTree>
    <p:extLst>
      <p:ext uri="{BB962C8B-B14F-4D97-AF65-F5344CB8AC3E}">
        <p14:creationId xmlns:p14="http://schemas.microsoft.com/office/powerpoint/2010/main" val="147588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C3959C59-930D-493C-B727-95B7946A7443}"/>
              </a:ext>
            </a:extLst>
          </p:cNvPr>
          <p:cNvGraphicFramePr>
            <a:graphicFrameLocks noGrp="1"/>
          </p:cNvGraphicFramePr>
          <p:nvPr>
            <p:ph idx="1"/>
            <p:extLst>
              <p:ext uri="{D42A27DB-BD31-4B8C-83A1-F6EECF244321}">
                <p14:modId xmlns:p14="http://schemas.microsoft.com/office/powerpoint/2010/main" val="2779962067"/>
              </p:ext>
            </p:extLst>
          </p:nvPr>
        </p:nvGraphicFramePr>
        <p:xfrm>
          <a:off x="3143250" y="573241"/>
          <a:ext cx="9258300" cy="571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BAD13502-3945-4D6C-B9B5-2105ED209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 y="1200149"/>
            <a:ext cx="3681413" cy="478771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Ícone&#10;&#10;Descrição gerada automaticamente">
            <a:extLst>
              <a:ext uri="{FF2B5EF4-FFF2-40B4-BE49-F238E27FC236}">
                <a16:creationId xmlns:a16="http://schemas.microsoft.com/office/drawing/2014/main" id="{F98D4B13-22D1-4731-B2A5-8E0C166D9D6F}"/>
              </a:ext>
            </a:extLst>
          </p:cNvPr>
          <p:cNvPicPr>
            <a:picLocks noChangeAspect="1"/>
          </p:cNvPicPr>
          <p:nvPr/>
        </p:nvPicPr>
        <p:blipFill rotWithShape="1">
          <a:blip r:embed="rId8">
            <a:extLst>
              <a:ext uri="{28A0092B-C50C-407E-A947-70E740481C1C}">
                <a14:useLocalDpi xmlns:a14="http://schemas.microsoft.com/office/drawing/2010/main" val="0"/>
              </a:ext>
            </a:extLst>
          </a:blip>
          <a:srcRect r="1578" b="-3"/>
          <a:stretch/>
        </p:blipFill>
        <p:spPr>
          <a:xfrm>
            <a:off x="10637290" y="5584932"/>
            <a:ext cx="930792" cy="967505"/>
          </a:xfrm>
          <a:prstGeom prst="rect">
            <a:avLst/>
          </a:prstGeom>
        </p:spPr>
      </p:pic>
    </p:spTree>
    <p:extLst>
      <p:ext uri="{BB962C8B-B14F-4D97-AF65-F5344CB8AC3E}">
        <p14:creationId xmlns:p14="http://schemas.microsoft.com/office/powerpoint/2010/main" val="426863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72493" y="238539"/>
            <a:ext cx="11018520" cy="1434415"/>
          </a:xfrm>
        </p:spPr>
        <p:txBody>
          <a:bodyPr anchor="b">
            <a:normAutofit/>
          </a:bodyPr>
          <a:lstStyle/>
          <a:p>
            <a:r>
              <a:rPr lang="pt-BR" sz="3000" b="1" dirty="0"/>
              <a:t>As implicações do ideário neoliberal no contexto da crise do capital e os rebatimentos nas Políticas Sociais</a:t>
            </a:r>
            <a:br>
              <a:rPr lang="pt-BR" sz="3000" dirty="0"/>
            </a:br>
            <a:endParaRPr lang="pt-BR" sz="30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rganograma 19"/>
          <p:cNvGraphicFramePr/>
          <p:nvPr>
            <p:extLst>
              <p:ext uri="{D42A27DB-BD31-4B8C-83A1-F6EECF244321}">
                <p14:modId xmlns:p14="http://schemas.microsoft.com/office/powerpoint/2010/main" val="3031137241"/>
              </p:ext>
            </p:extLst>
          </p:nvPr>
        </p:nvGraphicFramePr>
        <p:xfrm>
          <a:off x="572493" y="2035806"/>
          <a:ext cx="10628907" cy="454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ixaDeTexto 9">
            <a:extLst>
              <a:ext uri="{FF2B5EF4-FFF2-40B4-BE49-F238E27FC236}">
                <a16:creationId xmlns:a16="http://schemas.microsoft.com/office/drawing/2014/main" id="{C29A5FFC-1B48-4633-9BA5-4460F39B5D9A}"/>
              </a:ext>
            </a:extLst>
          </p:cNvPr>
          <p:cNvSpPr txBox="1"/>
          <p:nvPr/>
        </p:nvSpPr>
        <p:spPr>
          <a:xfrm>
            <a:off x="7257379" y="2035806"/>
            <a:ext cx="4516514" cy="646331"/>
          </a:xfrm>
          <a:prstGeom prst="rect">
            <a:avLst/>
          </a:prstGeom>
          <a:noFill/>
        </p:spPr>
        <p:txBody>
          <a:bodyPr wrap="square">
            <a:spAutoFit/>
          </a:bodyPr>
          <a:lstStyle/>
          <a:p>
            <a:pPr algn="ctr">
              <a:buNone/>
            </a:pPr>
            <a:r>
              <a:rPr lang="pt-BR" sz="3600" dirty="0"/>
              <a:t>Esquematizando</a:t>
            </a:r>
          </a:p>
        </p:txBody>
      </p:sp>
      <p:pic>
        <p:nvPicPr>
          <p:cNvPr id="12" name="Imagem 11" descr="Ícone&#10;&#10;Descrição gerada automaticamente">
            <a:extLst>
              <a:ext uri="{FF2B5EF4-FFF2-40B4-BE49-F238E27FC236}">
                <a16:creationId xmlns:a16="http://schemas.microsoft.com/office/drawing/2014/main" id="{968808FF-3B6B-4E72-A0ED-47466253331A}"/>
              </a:ext>
            </a:extLst>
          </p:cNvPr>
          <p:cNvPicPr>
            <a:picLocks noChangeAspect="1"/>
          </p:cNvPicPr>
          <p:nvPr/>
        </p:nvPicPr>
        <p:blipFill rotWithShape="1">
          <a:blip r:embed="rId7">
            <a:extLst>
              <a:ext uri="{28A0092B-C50C-407E-A947-70E740481C1C}">
                <a14:useLocalDpi xmlns:a14="http://schemas.microsoft.com/office/drawing/2010/main" val="0"/>
              </a:ext>
            </a:extLst>
          </a:blip>
          <a:srcRect r="1578" b="-3"/>
          <a:stretch/>
        </p:blipFill>
        <p:spPr>
          <a:xfrm>
            <a:off x="11125617" y="5753470"/>
            <a:ext cx="930792" cy="967505"/>
          </a:xfrm>
          <a:prstGeom prst="rect">
            <a:avLst/>
          </a:prstGeom>
        </p:spPr>
      </p:pic>
    </p:spTree>
    <p:extLst>
      <p:ext uri="{BB962C8B-B14F-4D97-AF65-F5344CB8AC3E}">
        <p14:creationId xmlns:p14="http://schemas.microsoft.com/office/powerpoint/2010/main" val="77623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DB2A9-1B04-4CB8-84AD-43ECBAA17BE1}"/>
              </a:ext>
            </a:extLst>
          </p:cNvPr>
          <p:cNvSpPr>
            <a:spLocks noGrp="1"/>
          </p:cNvSpPr>
          <p:nvPr>
            <p:ph type="title"/>
          </p:nvPr>
        </p:nvSpPr>
        <p:spPr>
          <a:xfrm>
            <a:off x="397338" y="452432"/>
            <a:ext cx="3135976" cy="2708019"/>
          </a:xfrm>
          <a:solidFill>
            <a:schemeClr val="accent2">
              <a:lumMod val="75000"/>
            </a:schemeClr>
          </a:solidFill>
          <a:ln>
            <a:solidFill>
              <a:schemeClr val="accent2">
                <a:lumMod val="75000"/>
              </a:schemeClr>
            </a:solidFill>
          </a:ln>
        </p:spPr>
        <p:txBody>
          <a:bodyPr>
            <a:normAutofit fontScale="90000"/>
          </a:bodyPr>
          <a:lstStyle/>
          <a:p>
            <a:pPr algn="ctr"/>
            <a:r>
              <a:rPr lang="pt-BR" sz="2800" b="1" dirty="0">
                <a:solidFill>
                  <a:schemeClr val="bg1"/>
                </a:solidFill>
              </a:rPr>
              <a:t>A Seguridade Social como um dos mais importantes </a:t>
            </a:r>
            <a:br>
              <a:rPr lang="pt-BR" sz="2800" b="1" dirty="0">
                <a:solidFill>
                  <a:schemeClr val="bg1"/>
                </a:solidFill>
              </a:rPr>
            </a:br>
            <a:r>
              <a:rPr lang="pt-BR" sz="2800" b="1" dirty="0">
                <a:solidFill>
                  <a:schemeClr val="bg1"/>
                </a:solidFill>
              </a:rPr>
              <a:t>avanços na política Social estabelecendo-se os seguintes princípios:</a:t>
            </a:r>
          </a:p>
        </p:txBody>
      </p:sp>
      <p:pic>
        <p:nvPicPr>
          <p:cNvPr id="4" name="Imagem 3" descr="Ícone&#10;&#10;Descrição gerada automaticamente">
            <a:extLst>
              <a:ext uri="{FF2B5EF4-FFF2-40B4-BE49-F238E27FC236}">
                <a16:creationId xmlns:a16="http://schemas.microsoft.com/office/drawing/2014/main" id="{1868C696-3909-4F92-AACE-723CDB581908}"/>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203618" y="5873241"/>
            <a:ext cx="785965" cy="816966"/>
          </a:xfrm>
          <a:prstGeom prst="rect">
            <a:avLst/>
          </a:prstGeom>
        </p:spPr>
      </p:pic>
      <p:graphicFrame>
        <p:nvGraphicFramePr>
          <p:cNvPr id="6" name="Organograma 44">
            <a:extLst>
              <a:ext uri="{FF2B5EF4-FFF2-40B4-BE49-F238E27FC236}">
                <a16:creationId xmlns:a16="http://schemas.microsoft.com/office/drawing/2014/main" id="{A592AF70-F797-46E4-8E31-0EE94A739872}"/>
              </a:ext>
            </a:extLst>
          </p:cNvPr>
          <p:cNvGraphicFramePr>
            <a:graphicFrameLocks noGrp="1"/>
          </p:cNvGraphicFramePr>
          <p:nvPr>
            <p:ph idx="1"/>
            <p:extLst>
              <p:ext uri="{D42A27DB-BD31-4B8C-83A1-F6EECF244321}">
                <p14:modId xmlns:p14="http://schemas.microsoft.com/office/powerpoint/2010/main" val="1546045265"/>
              </p:ext>
            </p:extLst>
          </p:nvPr>
        </p:nvGraphicFramePr>
        <p:xfrm>
          <a:off x="2707690" y="452432"/>
          <a:ext cx="9281894" cy="6237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o explicativo em forma de nuvem 4">
            <a:extLst>
              <a:ext uri="{FF2B5EF4-FFF2-40B4-BE49-F238E27FC236}">
                <a16:creationId xmlns:a16="http://schemas.microsoft.com/office/drawing/2014/main" id="{8E915F5D-E525-4F42-8FC3-0ECCC6D9B97E}"/>
              </a:ext>
            </a:extLst>
          </p:cNvPr>
          <p:cNvSpPr/>
          <p:nvPr/>
        </p:nvSpPr>
        <p:spPr>
          <a:xfrm>
            <a:off x="7489021" y="3904126"/>
            <a:ext cx="4500562" cy="1857388"/>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a:p>
            <a:pPr algn="ctr"/>
            <a:r>
              <a:rPr lang="pt-BR" b="1" dirty="0"/>
              <a:t>Tais princípios deveriam garantir profundas mudanças nas políticas de Saúde, Assistência Social e previdência.</a:t>
            </a:r>
          </a:p>
          <a:p>
            <a:pPr algn="ctr"/>
            <a:endParaRPr lang="pt-BR" dirty="0"/>
          </a:p>
        </p:txBody>
      </p:sp>
    </p:spTree>
    <p:extLst>
      <p:ext uri="{BB962C8B-B14F-4D97-AF65-F5344CB8AC3E}">
        <p14:creationId xmlns:p14="http://schemas.microsoft.com/office/powerpoint/2010/main" val="84927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AB7F7B82-1455-4859-BF5A-A4112BCFC442}"/>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
        <p:nvSpPr>
          <p:cNvPr id="7" name="Espaço Reservado para Conteúdo 2">
            <a:extLst>
              <a:ext uri="{FF2B5EF4-FFF2-40B4-BE49-F238E27FC236}">
                <a16:creationId xmlns:a16="http://schemas.microsoft.com/office/drawing/2014/main" id="{D08915D4-632B-4269-B69A-C8313F38CEED}"/>
              </a:ext>
            </a:extLst>
          </p:cNvPr>
          <p:cNvSpPr>
            <a:spLocks noGrp="1"/>
          </p:cNvSpPr>
          <p:nvPr>
            <p:ph idx="1"/>
          </p:nvPr>
        </p:nvSpPr>
        <p:spPr>
          <a:xfrm>
            <a:off x="573088" y="656948"/>
            <a:ext cx="6884155" cy="5805995"/>
          </a:xfrm>
        </p:spPr>
        <p:txBody>
          <a:bodyPr>
            <a:normAutofit fontScale="77500" lnSpcReduction="20000"/>
          </a:bodyPr>
          <a:lstStyle/>
          <a:p>
            <a:pPr lvl="0" algn="just">
              <a:buFont typeface="Wingdings" pitchFamily="2" charset="2"/>
              <a:buChar char="v"/>
            </a:pPr>
            <a:r>
              <a:rPr lang="pt-BR" dirty="0">
                <a:solidFill>
                  <a:schemeClr val="tx2">
                    <a:lumMod val="60000"/>
                    <a:lumOff val="40000"/>
                  </a:schemeClr>
                </a:solidFill>
              </a:rPr>
              <a:t> </a:t>
            </a:r>
            <a:r>
              <a:rPr lang="pt-BR" dirty="0"/>
              <a:t>Não foram estas as indicações que sustentaram a implementação das políticas sociais nos anos de 1990 (BEHRING e BOSCHETTI, 2007, p. 159) </a:t>
            </a:r>
          </a:p>
          <a:p>
            <a:pPr algn="just">
              <a:buNone/>
            </a:pPr>
            <a:r>
              <a:rPr lang="pt-BR" dirty="0"/>
              <a:t> </a:t>
            </a:r>
          </a:p>
          <a:p>
            <a:pPr algn="just">
              <a:buNone/>
            </a:pPr>
            <a:r>
              <a:rPr lang="pt-BR" dirty="0"/>
              <a:t>  “O conjunto de direitos duramente conquistados no texto constitucional foram, de uma maneira geral, submetidos à lógica do ajuste fiscal, permanecendo – mais uma vez - uma forte defasagem entre direito e realidade”.</a:t>
            </a:r>
          </a:p>
          <a:p>
            <a:pPr algn="just">
              <a:buNone/>
            </a:pPr>
            <a:endParaRPr lang="pt-BR" dirty="0">
              <a:solidFill>
                <a:schemeClr val="tx2">
                  <a:lumMod val="60000"/>
                  <a:lumOff val="40000"/>
                </a:schemeClr>
              </a:solidFill>
            </a:endParaRPr>
          </a:p>
          <a:p>
            <a:pPr algn="just">
              <a:buClr>
                <a:schemeClr val="tx2"/>
              </a:buClr>
              <a:buFont typeface="Wingdings" pitchFamily="2" charset="2"/>
              <a:buChar char="v"/>
            </a:pPr>
            <a:r>
              <a:rPr lang="pt-BR" dirty="0"/>
              <a:t> Estabelece-se o retrocesso Social (MOTA, 1995):</a:t>
            </a:r>
          </a:p>
          <a:p>
            <a:pPr marL="0" indent="0" algn="just">
              <a:buClr>
                <a:schemeClr val="tx2"/>
              </a:buClr>
              <a:buNone/>
            </a:pPr>
            <a:endParaRPr lang="pt-BR" dirty="0"/>
          </a:p>
          <a:p>
            <a:pPr lvl="0" algn="just">
              <a:buNone/>
            </a:pPr>
            <a:r>
              <a:rPr lang="pt-BR" dirty="0"/>
              <a:t>1)Aumento da pobreza Extrema;</a:t>
            </a:r>
          </a:p>
          <a:p>
            <a:pPr lvl="0" algn="just">
              <a:buNone/>
            </a:pPr>
            <a:r>
              <a:rPr lang="pt-BR" dirty="0"/>
              <a:t>2)Pauperização das Políticas Sociais;</a:t>
            </a:r>
          </a:p>
          <a:p>
            <a:pPr lvl="0" algn="just">
              <a:buNone/>
            </a:pPr>
            <a:r>
              <a:rPr lang="pt-BR" dirty="0"/>
              <a:t>3)Aumento da demanda por benefícios vinculado ao Estado de Mal-estar;</a:t>
            </a:r>
          </a:p>
          <a:p>
            <a:pPr lvl="0" algn="just">
              <a:buNone/>
            </a:pPr>
            <a:r>
              <a:rPr lang="pt-BR" dirty="0"/>
              <a:t>4)Restrição do acesso universal a bens e serviços coletivos;</a:t>
            </a:r>
          </a:p>
          <a:p>
            <a:pPr lvl="0" algn="just">
              <a:buNone/>
            </a:pPr>
            <a:r>
              <a:rPr lang="pt-BR" dirty="0"/>
              <a:t>5)Assistencialismo focalizado;</a:t>
            </a:r>
          </a:p>
          <a:p>
            <a:pPr lvl="0" algn="just">
              <a:buNone/>
            </a:pPr>
            <a:r>
              <a:rPr lang="pt-BR" dirty="0"/>
              <a:t>6)Mercado livre voltado para o cidadão-consumidor;   </a:t>
            </a:r>
          </a:p>
          <a:p>
            <a:pPr>
              <a:buNone/>
            </a:pPr>
            <a:endParaRPr lang="pt-BR" dirty="0"/>
          </a:p>
        </p:txBody>
      </p:sp>
    </p:spTree>
    <p:extLst>
      <p:ext uri="{BB962C8B-B14F-4D97-AF65-F5344CB8AC3E}">
        <p14:creationId xmlns:p14="http://schemas.microsoft.com/office/powerpoint/2010/main" val="332970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36024F-A198-4860-94FC-7D90C7A266A7}"/>
              </a:ext>
            </a:extLst>
          </p:cNvPr>
          <p:cNvSpPr>
            <a:spLocks noGrp="1"/>
          </p:cNvSpPr>
          <p:nvPr>
            <p:ph type="title"/>
          </p:nvPr>
        </p:nvSpPr>
        <p:spPr>
          <a:xfrm>
            <a:off x="572493" y="238539"/>
            <a:ext cx="11018520" cy="1434415"/>
          </a:xfrm>
        </p:spPr>
        <p:txBody>
          <a:bodyPr anchor="b">
            <a:normAutofit/>
          </a:bodyPr>
          <a:lstStyle/>
          <a:p>
            <a:r>
              <a:rPr lang="pt-BR" sz="4000" dirty="0"/>
              <a:t>Relacionar as políticas Sociais ao contexto neoliberal significa dizer que: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descr="Ícone&#10;&#10;Descrição gerada automaticamente">
            <a:extLst>
              <a:ext uri="{FF2B5EF4-FFF2-40B4-BE49-F238E27FC236}">
                <a16:creationId xmlns:a16="http://schemas.microsoft.com/office/drawing/2014/main" id="{4BC9287C-B982-4A9F-8F2D-59E93D36F5AE}"/>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0573304" y="5105914"/>
            <a:ext cx="1043417" cy="1084573"/>
          </a:xfrm>
          <a:prstGeom prst="rect">
            <a:avLst/>
          </a:prstGeom>
        </p:spPr>
      </p:pic>
      <p:sp>
        <p:nvSpPr>
          <p:cNvPr id="9" name="Espaço Reservado para Conteúdo 2">
            <a:extLst>
              <a:ext uri="{FF2B5EF4-FFF2-40B4-BE49-F238E27FC236}">
                <a16:creationId xmlns:a16="http://schemas.microsoft.com/office/drawing/2014/main" id="{37CBD41C-07B4-471B-B7DD-9D3109E06227}"/>
              </a:ext>
            </a:extLst>
          </p:cNvPr>
          <p:cNvSpPr>
            <a:spLocks noGrp="1"/>
          </p:cNvSpPr>
          <p:nvPr>
            <p:ph idx="1"/>
          </p:nvPr>
        </p:nvSpPr>
        <p:spPr>
          <a:xfrm>
            <a:off x="573088" y="2071688"/>
            <a:ext cx="6713537" cy="4119562"/>
          </a:xfrm>
        </p:spPr>
        <p:txBody>
          <a:bodyPr anchor="t">
            <a:normAutofit/>
          </a:bodyPr>
          <a:lstStyle/>
          <a:p>
            <a:pPr marL="514350" indent="-514350" algn="just">
              <a:buClr>
                <a:schemeClr val="tx2"/>
              </a:buClr>
              <a:buNone/>
            </a:pPr>
            <a:r>
              <a:rPr lang="pt-BR" sz="2000" dirty="0"/>
              <a:t>       No presente momento há um grande processo de PRIVATIZAÇÃO das políticas sociais para aqueles que podem pagar, propiciando lucratividade para o capital:</a:t>
            </a:r>
          </a:p>
          <a:p>
            <a:pPr marL="514350" indent="-514350">
              <a:buClr>
                <a:schemeClr val="tx2"/>
              </a:buClr>
              <a:buFont typeface="+mj-lt"/>
              <a:buAutoNum type="arabicPeriod"/>
            </a:pPr>
            <a:endParaRPr lang="pt-BR" sz="2000" dirty="0"/>
          </a:p>
          <a:p>
            <a:pPr marL="514350" indent="-514350">
              <a:buClr>
                <a:schemeClr val="tx2"/>
              </a:buClr>
              <a:buFont typeface="+mj-lt"/>
              <a:buAutoNum type="arabicPeriod"/>
            </a:pPr>
            <a:r>
              <a:rPr lang="pt-BR" sz="2000" dirty="0"/>
              <a:t>Previdência complementar;</a:t>
            </a:r>
          </a:p>
          <a:p>
            <a:pPr marL="514350" indent="-514350">
              <a:buClr>
                <a:schemeClr val="tx2"/>
              </a:buClr>
              <a:buFont typeface="+mj-lt"/>
              <a:buAutoNum type="arabicPeriod"/>
            </a:pPr>
            <a:r>
              <a:rPr lang="pt-BR" sz="2000" dirty="0"/>
              <a:t>Educação Superior;</a:t>
            </a:r>
          </a:p>
          <a:p>
            <a:pPr marL="514350" indent="-514350">
              <a:buClr>
                <a:schemeClr val="tx2"/>
              </a:buClr>
              <a:buFont typeface="+mj-lt"/>
              <a:buAutoNum type="arabicPeriod"/>
            </a:pPr>
            <a:r>
              <a:rPr lang="pt-BR" sz="2000" dirty="0"/>
              <a:t>A Saúde sofre um processo mais longo de privatização, e no contexto atual o enfoque neoliberal se debruça, nessa política através do sucateamento do aparelho público e transferência das gestão para as Organizações Sociais. </a:t>
            </a:r>
            <a:r>
              <a:rPr lang="pt-BR" sz="2000" dirty="0" err="1"/>
              <a:t>Ex</a:t>
            </a:r>
            <a:r>
              <a:rPr lang="pt-BR" sz="2000" dirty="0"/>
              <a:t>: EBSERH</a:t>
            </a:r>
          </a:p>
          <a:p>
            <a:pPr marL="514350" indent="-514350">
              <a:buClr>
                <a:schemeClr val="tx2"/>
              </a:buClr>
              <a:buNone/>
            </a:pPr>
            <a:endParaRPr lang="pt-BR" sz="2000" dirty="0"/>
          </a:p>
          <a:p>
            <a:pPr>
              <a:buNone/>
            </a:pPr>
            <a:endParaRPr lang="pt-BR" sz="2000" dirty="0"/>
          </a:p>
        </p:txBody>
      </p:sp>
      <p:graphicFrame>
        <p:nvGraphicFramePr>
          <p:cNvPr id="10" name="Tabela 9">
            <a:extLst>
              <a:ext uri="{FF2B5EF4-FFF2-40B4-BE49-F238E27FC236}">
                <a16:creationId xmlns:a16="http://schemas.microsoft.com/office/drawing/2014/main" id="{4C6B2EAA-7E24-4581-8166-6167227EDD24}"/>
              </a:ext>
            </a:extLst>
          </p:cNvPr>
          <p:cNvGraphicFramePr>
            <a:graphicFrameLocks noGrp="1"/>
          </p:cNvGraphicFramePr>
          <p:nvPr>
            <p:extLst>
              <p:ext uri="{D42A27DB-BD31-4B8C-83A1-F6EECF244321}">
                <p14:modId xmlns:p14="http://schemas.microsoft.com/office/powerpoint/2010/main" val="3309428428"/>
              </p:ext>
            </p:extLst>
          </p:nvPr>
        </p:nvGraphicFramePr>
        <p:xfrm>
          <a:off x="7653140" y="2454254"/>
          <a:ext cx="4169297" cy="2162556"/>
        </p:xfrm>
        <a:graphic>
          <a:graphicData uri="http://schemas.openxmlformats.org/drawingml/2006/table">
            <a:tbl>
              <a:tblPr firstRow="1" bandRow="1">
                <a:tableStyleId>{5C22544A-7EE6-4342-B048-85BDC9FD1C3A}</a:tableStyleId>
              </a:tblPr>
              <a:tblGrid>
                <a:gridCol w="4169297">
                  <a:extLst>
                    <a:ext uri="{9D8B030D-6E8A-4147-A177-3AD203B41FA5}">
                      <a16:colId xmlns:a16="http://schemas.microsoft.com/office/drawing/2014/main" val="20000"/>
                    </a:ext>
                  </a:extLst>
                </a:gridCol>
              </a:tblGrid>
              <a:tr h="2162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3300" b="1" dirty="0"/>
                        <a:t>Expressão transferências patrimoniais e a </a:t>
                      </a:r>
                      <a:r>
                        <a:rPr lang="pt-BR" sz="3300" b="1" dirty="0" err="1"/>
                        <a:t>supercapitalização</a:t>
                      </a:r>
                      <a:endParaRPr lang="pt-BR" sz="3300" dirty="0"/>
                    </a:p>
                  </a:txBody>
                  <a:tcPr marL="107769" marR="107769" marT="53884" marB="53884"/>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635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2A8B4B-0317-4D51-850A-E5FA4A3AD818}"/>
              </a:ext>
            </a:extLst>
          </p:cNvPr>
          <p:cNvSpPr>
            <a:spLocks noGrp="1"/>
          </p:cNvSpPr>
          <p:nvPr>
            <p:ph type="title"/>
          </p:nvPr>
        </p:nvSpPr>
        <p:spPr>
          <a:xfrm>
            <a:off x="635000" y="640823"/>
            <a:ext cx="3418659" cy="5583148"/>
          </a:xfrm>
        </p:spPr>
        <p:txBody>
          <a:bodyPr anchor="ctr">
            <a:normAutofit/>
          </a:bodyPr>
          <a:lstStyle/>
          <a:p>
            <a:r>
              <a:rPr lang="pt-BR" sz="3000" b="1"/>
              <a:t>Crise atual e o papel do estado no (des)financiamento das políticas sociais</a:t>
            </a:r>
            <a:br>
              <a:rPr lang="pt-BR" sz="3000" b="1"/>
            </a:br>
            <a:endParaRPr lang="pt-BR" sz="3000" b="1"/>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Ícone&#10;&#10;Descrição gerada automaticamente">
            <a:extLst>
              <a:ext uri="{FF2B5EF4-FFF2-40B4-BE49-F238E27FC236}">
                <a16:creationId xmlns:a16="http://schemas.microsoft.com/office/drawing/2014/main" id="{F4E4919B-39FA-46FF-8A9F-5EDE120A64AE}"/>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125617" y="5753470"/>
            <a:ext cx="930792" cy="967505"/>
          </a:xfrm>
          <a:prstGeom prst="rect">
            <a:avLst/>
          </a:prstGeom>
        </p:spPr>
      </p:pic>
      <p:graphicFrame>
        <p:nvGraphicFramePr>
          <p:cNvPr id="19" name="Espaço Reservado para Conteúdo 2">
            <a:extLst>
              <a:ext uri="{FF2B5EF4-FFF2-40B4-BE49-F238E27FC236}">
                <a16:creationId xmlns:a16="http://schemas.microsoft.com/office/drawing/2014/main" id="{4988AED3-6BFF-8696-1032-CF9470526574}"/>
              </a:ext>
            </a:extLst>
          </p:cNvPr>
          <p:cNvGraphicFramePr>
            <a:graphicFrameLocks noGrp="1"/>
          </p:cNvGraphicFramePr>
          <p:nvPr>
            <p:ph idx="1"/>
            <p:extLst>
              <p:ext uri="{D42A27DB-BD31-4B8C-83A1-F6EECF244321}">
                <p14:modId xmlns:p14="http://schemas.microsoft.com/office/powerpoint/2010/main" val="10911615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46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25FC6448-E323-4B43-8A3F-CCB2AEA86C91}"/>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125617" y="5753470"/>
            <a:ext cx="930792" cy="967505"/>
          </a:xfrm>
          <a:prstGeom prst="rect">
            <a:avLst/>
          </a:prstGeom>
        </p:spPr>
      </p:pic>
      <p:graphicFrame>
        <p:nvGraphicFramePr>
          <p:cNvPr id="7" name="Espaço Reservado para Conteúdo 6">
            <a:extLst>
              <a:ext uri="{FF2B5EF4-FFF2-40B4-BE49-F238E27FC236}">
                <a16:creationId xmlns:a16="http://schemas.microsoft.com/office/drawing/2014/main" id="{1912DA65-288B-4005-B481-6D88C6F2A70D}"/>
              </a:ext>
            </a:extLst>
          </p:cNvPr>
          <p:cNvGraphicFramePr>
            <a:graphicFrameLocks noGrp="1"/>
          </p:cNvGraphicFramePr>
          <p:nvPr>
            <p:ph idx="1"/>
            <p:extLst>
              <p:ext uri="{D42A27DB-BD31-4B8C-83A1-F6EECF244321}">
                <p14:modId xmlns:p14="http://schemas.microsoft.com/office/powerpoint/2010/main" val="2045769942"/>
              </p:ext>
            </p:extLst>
          </p:nvPr>
        </p:nvGraphicFramePr>
        <p:xfrm>
          <a:off x="838200" y="1393822"/>
          <a:ext cx="105156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ço Reservado para Conteúdo 2">
            <a:extLst>
              <a:ext uri="{FF2B5EF4-FFF2-40B4-BE49-F238E27FC236}">
                <a16:creationId xmlns:a16="http://schemas.microsoft.com/office/drawing/2014/main" id="{61E953E1-3CD3-4614-B332-A5E3A1F0E127}"/>
              </a:ext>
            </a:extLst>
          </p:cNvPr>
          <p:cNvSpPr txBox="1">
            <a:spLocks/>
          </p:cNvSpPr>
          <p:nvPr/>
        </p:nvSpPr>
        <p:spPr>
          <a:xfrm>
            <a:off x="1587115" y="298144"/>
            <a:ext cx="8572560" cy="2180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pt-BR" sz="2400"/>
              <a:t>   “O que “interessa” ao capital é o maior aumento possível da taxa de lucro. [...]. Quanto maiores forem os problemas relativos a essa taxa e quanto mais prolongada a existência desses problemas, tanto mais intensa e duradoura será essa crise. No enfrentamento dos problemas referentes ao rebaixamento da taxa de lucro, o capital recorre a todos os meios possíveis e imagináveis. (TONET, 2010, p.3)”.</a:t>
            </a:r>
          </a:p>
          <a:p>
            <a:pPr>
              <a:buFont typeface="Arial" panose="020B0604020202020204" pitchFamily="34" charset="0"/>
              <a:buNone/>
            </a:pPr>
            <a:endParaRPr lang="pt-BR" sz="2400"/>
          </a:p>
          <a:p>
            <a:pPr>
              <a:buFont typeface="Arial" panose="020B0604020202020204" pitchFamily="34" charset="0"/>
              <a:buNone/>
            </a:pPr>
            <a:endParaRPr lang="pt-BR" sz="2400"/>
          </a:p>
          <a:p>
            <a:pPr>
              <a:buFont typeface="Arial" panose="020B0604020202020204" pitchFamily="34" charset="0"/>
              <a:buNone/>
            </a:pPr>
            <a:endParaRPr lang="pt-BR" sz="2400" dirty="0"/>
          </a:p>
        </p:txBody>
      </p:sp>
      <p:graphicFrame>
        <p:nvGraphicFramePr>
          <p:cNvPr id="10" name="Tabela 9">
            <a:extLst>
              <a:ext uri="{FF2B5EF4-FFF2-40B4-BE49-F238E27FC236}">
                <a16:creationId xmlns:a16="http://schemas.microsoft.com/office/drawing/2014/main" id="{8E1C242A-97CE-424D-A273-B4844626B481}"/>
              </a:ext>
            </a:extLst>
          </p:cNvPr>
          <p:cNvGraphicFramePr>
            <a:graphicFrameLocks noGrp="1"/>
          </p:cNvGraphicFramePr>
          <p:nvPr>
            <p:extLst>
              <p:ext uri="{D42A27DB-BD31-4B8C-83A1-F6EECF244321}">
                <p14:modId xmlns:p14="http://schemas.microsoft.com/office/powerpoint/2010/main" val="4135017441"/>
              </p:ext>
            </p:extLst>
          </p:nvPr>
        </p:nvGraphicFramePr>
        <p:xfrm>
          <a:off x="1850448" y="5753470"/>
          <a:ext cx="8572560" cy="967505"/>
        </p:xfrm>
        <a:graphic>
          <a:graphicData uri="http://schemas.openxmlformats.org/drawingml/2006/table">
            <a:tbl>
              <a:tblPr firstRow="1" bandRow="1">
                <a:tableStyleId>{5C22544A-7EE6-4342-B048-85BDC9FD1C3A}</a:tableStyleId>
              </a:tblPr>
              <a:tblGrid>
                <a:gridCol w="8572560">
                  <a:extLst>
                    <a:ext uri="{9D8B030D-6E8A-4147-A177-3AD203B41FA5}">
                      <a16:colId xmlns:a16="http://schemas.microsoft.com/office/drawing/2014/main" val="20000"/>
                    </a:ext>
                  </a:extLst>
                </a:gridCol>
              </a:tblGrid>
              <a:tr h="967505">
                <a:tc>
                  <a:txBody>
                    <a:bodyPr/>
                    <a:lstStyle/>
                    <a:p>
                      <a:pPr algn="just">
                        <a:buNone/>
                      </a:pPr>
                      <a:r>
                        <a:rPr lang="pt-BR" sz="1800" dirty="0"/>
                        <a:t>Assim, o fundo público é utilizado como “circuito ampliado do valor em múltiplas dimensões (BEHRING, 2012, p. 178) como tentativa de </a:t>
                      </a:r>
                      <a:r>
                        <a:rPr lang="pt-BR" sz="1800" dirty="0" err="1"/>
                        <a:t>contrarrestar</a:t>
                      </a:r>
                      <a:r>
                        <a:rPr lang="pt-BR" sz="1800" dirty="0"/>
                        <a:t> a taxa de lucro e fazer girar o capital.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759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B3AC6B0-93DD-4908-BC93-446DEDC01F0D}"/>
              </a:ext>
            </a:extLst>
          </p:cNvPr>
          <p:cNvSpPr>
            <a:spLocks noGrp="1"/>
          </p:cNvSpPr>
          <p:nvPr>
            <p:ph idx="1"/>
          </p:nvPr>
        </p:nvSpPr>
        <p:spPr>
          <a:xfrm>
            <a:off x="509045" y="665832"/>
            <a:ext cx="4145251" cy="5862813"/>
          </a:xfrm>
        </p:spPr>
        <p:txBody>
          <a:bodyPr anchor="t">
            <a:normAutofit/>
          </a:bodyPr>
          <a:lstStyle/>
          <a:p>
            <a:pPr algn="just">
              <a:buFont typeface="Wingdings" panose="05000000000000000000" pitchFamily="2" charset="2"/>
              <a:buChar char="Ø"/>
            </a:pPr>
            <a:r>
              <a:rPr lang="pt-BR" sz="2000" dirty="0"/>
              <a:t> Dessa forma, tem-se o acirramento da disputa pelos recursos públicos com pressupostos exclusivos para o capital e o estreitamento dos laços de solidariedade do Estado Brasileiro ao setor Privado;  </a:t>
            </a:r>
          </a:p>
          <a:p>
            <a:pPr algn="just">
              <a:buNone/>
            </a:pPr>
            <a:r>
              <a:rPr lang="pt-BR" sz="2000" dirty="0"/>
              <a:t> </a:t>
            </a:r>
          </a:p>
          <a:p>
            <a:pPr algn="just">
              <a:buNone/>
            </a:pPr>
            <a:r>
              <a:rPr lang="pt-BR" sz="2400" dirty="0"/>
              <a:t>   </a:t>
            </a:r>
          </a:p>
          <a:p>
            <a:pPr algn="just">
              <a:buNone/>
            </a:pPr>
            <a:r>
              <a:rPr lang="pt-BR" sz="2400" dirty="0"/>
              <a:t>“A crise recente tratou de mostrar as reservas dos Estados e sua disponibilidade para salvar as instituições bancárias e algumas empresas.”(BEHRING, 2012, p. 177).</a:t>
            </a:r>
          </a:p>
        </p:txBody>
      </p:sp>
      <p:pic>
        <p:nvPicPr>
          <p:cNvPr id="5" name="Picture 4" descr="C:\Users\UTIdoMICRO\Pictures\obama_lula_bancos_latuff.gif">
            <a:extLst>
              <a:ext uri="{FF2B5EF4-FFF2-40B4-BE49-F238E27FC236}">
                <a16:creationId xmlns:a16="http://schemas.microsoft.com/office/drawing/2014/main" id="{CB54D6E9-EA79-4EA4-93D6-BE9047DDFA67}"/>
              </a:ext>
            </a:extLst>
          </p:cNvPr>
          <p:cNvPicPr>
            <a:picLocks noChangeAspect="1" noChangeArrowheads="1"/>
          </p:cNvPicPr>
          <p:nvPr/>
        </p:nvPicPr>
        <p:blipFill>
          <a:blip r:embed="rId2"/>
          <a:stretch>
            <a:fillRect/>
          </a:stretch>
        </p:blipFill>
        <p:spPr bwMode="auto">
          <a:xfrm>
            <a:off x="4654296" y="840105"/>
            <a:ext cx="6903720" cy="5177790"/>
          </a:xfrm>
          <a:prstGeom prst="rect">
            <a:avLst/>
          </a:prstGeom>
          <a:noFill/>
        </p:spPr>
      </p:pic>
      <p:pic>
        <p:nvPicPr>
          <p:cNvPr id="4" name="Imagem 3" descr="Ícone&#10;&#10;Descrição gerada automaticamente">
            <a:extLst>
              <a:ext uri="{FF2B5EF4-FFF2-40B4-BE49-F238E27FC236}">
                <a16:creationId xmlns:a16="http://schemas.microsoft.com/office/drawing/2014/main" id="{450FDD22-A03F-4780-BB26-033DB0DD0CFA}"/>
              </a:ext>
            </a:extLst>
          </p:cNvPr>
          <p:cNvPicPr>
            <a:picLocks noChangeAspect="1"/>
          </p:cNvPicPr>
          <p:nvPr/>
        </p:nvPicPr>
        <p:blipFill rotWithShape="1">
          <a:blip r:embed="rId3">
            <a:extLst>
              <a:ext uri="{28A0092B-C50C-407E-A947-70E740481C1C}">
                <a14:useLocalDpi xmlns:a14="http://schemas.microsoft.com/office/drawing/2010/main" val="0"/>
              </a:ext>
            </a:extLst>
          </a:blip>
          <a:srcRect r="1578" b="-3"/>
          <a:stretch/>
        </p:blipFill>
        <p:spPr>
          <a:xfrm>
            <a:off x="11125617" y="5753470"/>
            <a:ext cx="930792" cy="967505"/>
          </a:xfrm>
          <a:prstGeom prst="rect">
            <a:avLst/>
          </a:prstGeom>
        </p:spPr>
      </p:pic>
    </p:spTree>
    <p:extLst>
      <p:ext uri="{BB962C8B-B14F-4D97-AF65-F5344CB8AC3E}">
        <p14:creationId xmlns:p14="http://schemas.microsoft.com/office/powerpoint/2010/main" val="190417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B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Desenho de personagem de desenho animado&#10;&#10;Descrição gerada automaticamente com confiança média">
            <a:extLst>
              <a:ext uri="{FF2B5EF4-FFF2-40B4-BE49-F238E27FC236}">
                <a16:creationId xmlns:a16="http://schemas.microsoft.com/office/drawing/2014/main" id="{9DD7B879-4020-4047-BB14-211978C5D6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103" y="2660287"/>
            <a:ext cx="6570053" cy="3646887"/>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p:cNvSpPr>
            <a:spLocks noGrp="1"/>
          </p:cNvSpPr>
          <p:nvPr>
            <p:ph idx="1"/>
          </p:nvPr>
        </p:nvSpPr>
        <p:spPr>
          <a:xfrm>
            <a:off x="7659772" y="1454812"/>
            <a:ext cx="3996609" cy="4852362"/>
          </a:xfrm>
        </p:spPr>
        <p:txBody>
          <a:bodyPr anchor="ctr">
            <a:noAutofit/>
          </a:bodyPr>
          <a:lstStyle/>
          <a:p>
            <a:pPr algn="just">
              <a:buNone/>
            </a:pPr>
            <a:r>
              <a:rPr lang="pt-BR" sz="2000" dirty="0">
                <a:solidFill>
                  <a:srgbClr val="FFFFFF"/>
                </a:solidFill>
              </a:rPr>
              <a:t>1) Realização de compras;</a:t>
            </a:r>
          </a:p>
          <a:p>
            <a:pPr algn="just">
              <a:buNone/>
            </a:pPr>
            <a:r>
              <a:rPr lang="pt-BR" sz="2000" dirty="0">
                <a:solidFill>
                  <a:srgbClr val="FFFFFF"/>
                </a:solidFill>
              </a:rPr>
              <a:t>2) Contratação da força de trabalho (pagamento por meio do salário);</a:t>
            </a:r>
          </a:p>
          <a:p>
            <a:pPr algn="just">
              <a:buNone/>
            </a:pPr>
            <a:r>
              <a:rPr lang="pt-BR" sz="2000" dirty="0">
                <a:solidFill>
                  <a:srgbClr val="FFFFFF"/>
                </a:solidFill>
              </a:rPr>
              <a:t>3) Contração de dívidas em nome da política Social (empréstimos internacionais);</a:t>
            </a:r>
          </a:p>
          <a:p>
            <a:pPr algn="just">
              <a:buNone/>
            </a:pPr>
            <a:r>
              <a:rPr lang="pt-BR" sz="2000" dirty="0">
                <a:solidFill>
                  <a:srgbClr val="FFFFFF"/>
                </a:solidFill>
              </a:rPr>
              <a:t>4) Transfere recursos para os bancos para a gestão dos programas Sociais.  </a:t>
            </a:r>
          </a:p>
          <a:p>
            <a:pPr algn="just">
              <a:buNone/>
            </a:pPr>
            <a:r>
              <a:rPr lang="pt-BR" sz="2000" dirty="0">
                <a:solidFill>
                  <a:srgbClr val="FFFFFF"/>
                </a:solidFill>
              </a:rPr>
              <a:t>    Dessa forma, </a:t>
            </a:r>
            <a:r>
              <a:rPr lang="pt-BR" sz="2000" b="1" dirty="0">
                <a:solidFill>
                  <a:srgbClr val="FFFFFF"/>
                </a:solidFill>
              </a:rPr>
              <a:t>observa-se a natureza contraditória das políticas Sociais de um lado produzindo acesso a direitos conquistados pelos trabalhadores, e de outro lado sendo redirecionada para a lógica do consumo e do </a:t>
            </a:r>
            <a:r>
              <a:rPr lang="pt-BR" sz="2000" b="1" dirty="0" err="1">
                <a:solidFill>
                  <a:srgbClr val="FFFFFF"/>
                </a:solidFill>
              </a:rPr>
              <a:t>produtivismo</a:t>
            </a:r>
            <a:r>
              <a:rPr lang="pt-BR" sz="2000" b="1" dirty="0">
                <a:solidFill>
                  <a:srgbClr val="FFFFFF"/>
                </a:solidFill>
              </a:rPr>
              <a:t> via transferência de renda </a:t>
            </a:r>
            <a:r>
              <a:rPr lang="pt-BR" sz="2000" dirty="0">
                <a:solidFill>
                  <a:srgbClr val="FFFFFF"/>
                </a:solidFill>
              </a:rPr>
              <a:t>(BEHRING, 2012).</a:t>
            </a:r>
          </a:p>
          <a:p>
            <a:pPr algn="just">
              <a:buNone/>
            </a:pPr>
            <a:r>
              <a:rPr lang="pt-BR" sz="2000" dirty="0">
                <a:solidFill>
                  <a:srgbClr val="FFFFFF"/>
                </a:solidFill>
              </a:rPr>
              <a:t> </a:t>
            </a:r>
          </a:p>
          <a:p>
            <a:pPr algn="just">
              <a:buNone/>
            </a:pPr>
            <a:r>
              <a:rPr lang="pt-BR" sz="2000" dirty="0">
                <a:solidFill>
                  <a:srgbClr val="FFFFFF"/>
                </a:solidFill>
              </a:rPr>
              <a:t>     </a:t>
            </a:r>
          </a:p>
        </p:txBody>
      </p:sp>
      <p:sp>
        <p:nvSpPr>
          <p:cNvPr id="23" name="CaixaDeTexto 22">
            <a:extLst>
              <a:ext uri="{FF2B5EF4-FFF2-40B4-BE49-F238E27FC236}">
                <a16:creationId xmlns:a16="http://schemas.microsoft.com/office/drawing/2014/main" id="{7F11B81A-048A-4D45-BFD8-1D21124B7C96}"/>
              </a:ext>
            </a:extLst>
          </p:cNvPr>
          <p:cNvSpPr txBox="1"/>
          <p:nvPr/>
        </p:nvSpPr>
        <p:spPr>
          <a:xfrm>
            <a:off x="603104" y="575843"/>
            <a:ext cx="6094520" cy="1569660"/>
          </a:xfrm>
          <a:prstGeom prst="rect">
            <a:avLst/>
          </a:prstGeom>
          <a:noFill/>
        </p:spPr>
        <p:txBody>
          <a:bodyPr wrap="square">
            <a:spAutoFit/>
          </a:bodyPr>
          <a:lstStyle/>
          <a:p>
            <a:pPr>
              <a:buNone/>
            </a:pPr>
            <a:r>
              <a:rPr lang="pt-BR" sz="3200" dirty="0">
                <a:solidFill>
                  <a:srgbClr val="FFFFFF"/>
                </a:solidFill>
              </a:rPr>
              <a:t>Investimento do fundo público na </a:t>
            </a:r>
            <a:r>
              <a:rPr lang="pt-BR" sz="3200" u="sng" dirty="0">
                <a:solidFill>
                  <a:srgbClr val="FFFFFF"/>
                </a:solidFill>
              </a:rPr>
              <a:t>Política Social:</a:t>
            </a:r>
          </a:p>
          <a:p>
            <a:pPr>
              <a:buNone/>
            </a:pPr>
            <a:endParaRPr lang="pt-BR" sz="3200" dirty="0">
              <a:solidFill>
                <a:srgbClr val="FFFFFF"/>
              </a:solidFill>
            </a:endParaRPr>
          </a:p>
        </p:txBody>
      </p:sp>
    </p:spTree>
    <p:extLst>
      <p:ext uri="{BB962C8B-B14F-4D97-AF65-F5344CB8AC3E}">
        <p14:creationId xmlns:p14="http://schemas.microsoft.com/office/powerpoint/2010/main" val="225280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4F8845-6D6A-4D2C-AF0B-6DDC34D8C31C}"/>
              </a:ext>
            </a:extLst>
          </p:cNvPr>
          <p:cNvSpPr>
            <a:spLocks noGrp="1"/>
          </p:cNvSpPr>
          <p:nvPr>
            <p:ph type="title"/>
          </p:nvPr>
        </p:nvSpPr>
        <p:spPr>
          <a:xfrm>
            <a:off x="572493" y="247129"/>
            <a:ext cx="11018520" cy="1434415"/>
          </a:xfrm>
        </p:spPr>
        <p:txBody>
          <a:bodyPr anchor="b">
            <a:normAutofit/>
          </a:bodyPr>
          <a:lstStyle/>
          <a:p>
            <a:pPr algn="ctr"/>
            <a:r>
              <a:rPr lang="pt-BR" sz="3200" b="1" dirty="0"/>
              <a:t>O novo trato da questão social e as estratégias da classe trabalhadora frente ao desmonte das políticas sociais</a:t>
            </a:r>
            <a:br>
              <a:rPr lang="pt-BR" sz="3200" b="1" dirty="0"/>
            </a:br>
            <a:endParaRPr lang="pt-BR" sz="3200" b="1"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D3CB5330-C476-41DE-89AD-B25EFC0CEB0E}"/>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
        <p:nvSpPr>
          <p:cNvPr id="7" name="Espaço Reservado para Conteúdo 2">
            <a:extLst>
              <a:ext uri="{FF2B5EF4-FFF2-40B4-BE49-F238E27FC236}">
                <a16:creationId xmlns:a16="http://schemas.microsoft.com/office/drawing/2014/main" id="{ED5C1560-36F3-4F6F-B68F-374C89659362}"/>
              </a:ext>
            </a:extLst>
          </p:cNvPr>
          <p:cNvSpPr txBox="1">
            <a:spLocks/>
          </p:cNvSpPr>
          <p:nvPr/>
        </p:nvSpPr>
        <p:spPr>
          <a:xfrm>
            <a:off x="723332" y="1882712"/>
            <a:ext cx="6671768" cy="472815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pt-BR" dirty="0">
                <a:solidFill>
                  <a:schemeClr val="tx2">
                    <a:lumMod val="60000"/>
                    <a:lumOff val="40000"/>
                  </a:schemeClr>
                </a:solidFill>
              </a:rPr>
              <a:t> </a:t>
            </a:r>
            <a:r>
              <a:rPr lang="pt-BR" dirty="0"/>
              <a:t>O Estado financiar o capital em detrimento das políticas sociais;</a:t>
            </a:r>
          </a:p>
          <a:p>
            <a:pPr algn="just">
              <a:buFont typeface="Arial" panose="020B0604020202020204" pitchFamily="34" charset="0"/>
              <a:buNone/>
            </a:pPr>
            <a:endParaRPr lang="pt-BR" dirty="0"/>
          </a:p>
          <a:p>
            <a:pPr algn="ctr">
              <a:buClr>
                <a:schemeClr val="tx2">
                  <a:lumMod val="60000"/>
                  <a:lumOff val="40000"/>
                </a:schemeClr>
              </a:buClr>
              <a:buFont typeface="Arial" panose="020B0604020202020204" pitchFamily="34" charset="0"/>
              <a:buNone/>
            </a:pPr>
            <a:r>
              <a:rPr lang="pt-BR" dirty="0"/>
              <a:t> </a:t>
            </a:r>
          </a:p>
          <a:p>
            <a:pPr algn="ctr">
              <a:buClr>
                <a:schemeClr val="tx2">
                  <a:lumMod val="60000"/>
                  <a:lumOff val="40000"/>
                </a:schemeClr>
              </a:buClr>
              <a:buFont typeface="Arial" panose="020B0604020202020204" pitchFamily="34" charset="0"/>
              <a:buNone/>
            </a:pPr>
            <a:r>
              <a:rPr lang="pt-BR" dirty="0"/>
              <a:t>Retirada do Estado da área Social;</a:t>
            </a:r>
          </a:p>
          <a:p>
            <a:pPr algn="just">
              <a:buClr>
                <a:schemeClr val="tx2">
                  <a:lumMod val="60000"/>
                  <a:lumOff val="40000"/>
                </a:schemeClr>
              </a:buClr>
              <a:buFont typeface="Arial" panose="020B0604020202020204" pitchFamily="34" charset="0"/>
              <a:buNone/>
            </a:pPr>
            <a:endParaRPr lang="pt-BR" dirty="0"/>
          </a:p>
          <a:p>
            <a:pPr algn="just">
              <a:buClr>
                <a:schemeClr val="tx2">
                  <a:lumMod val="60000"/>
                  <a:lumOff val="40000"/>
                </a:schemeClr>
              </a:buClr>
              <a:buFont typeface="Arial" panose="020B0604020202020204" pitchFamily="34" charset="0"/>
              <a:buNone/>
            </a:pPr>
            <a:r>
              <a:rPr lang="pt-BR" dirty="0"/>
              <a:t>   </a:t>
            </a:r>
          </a:p>
          <a:p>
            <a:pPr algn="just">
              <a:buClr>
                <a:schemeClr val="tx2">
                  <a:lumMod val="60000"/>
                  <a:lumOff val="40000"/>
                </a:schemeClr>
              </a:buClr>
              <a:buFont typeface="Arial" panose="020B0604020202020204" pitchFamily="34" charset="0"/>
              <a:buNone/>
            </a:pPr>
            <a:r>
              <a:rPr lang="pt-BR" dirty="0"/>
              <a:t>“Estado máximo para o capital e mínimo pro Social(NEVES, 2010)”</a:t>
            </a:r>
          </a:p>
          <a:p>
            <a:pPr algn="just">
              <a:buClr>
                <a:schemeClr val="tx2">
                  <a:lumMod val="60000"/>
                  <a:lumOff val="40000"/>
                </a:schemeClr>
              </a:buClr>
              <a:buFont typeface="Arial" panose="020B0604020202020204" pitchFamily="34" charset="0"/>
              <a:buNone/>
            </a:pPr>
            <a:endParaRPr lang="pt-BR" dirty="0"/>
          </a:p>
          <a:p>
            <a:pPr algn="ctr">
              <a:buFont typeface="Arial" panose="020B0604020202020204" pitchFamily="34" charset="0"/>
              <a:buNone/>
            </a:pPr>
            <a:r>
              <a:rPr lang="pt-BR" dirty="0"/>
              <a:t>    </a:t>
            </a:r>
            <a:r>
              <a:rPr lang="pt-BR" b="1" dirty="0">
                <a:solidFill>
                  <a:srgbClr val="0070C0"/>
                </a:solidFill>
              </a:rPr>
              <a:t>Processo de </a:t>
            </a:r>
            <a:r>
              <a:rPr lang="pt-BR" b="1" dirty="0" err="1">
                <a:solidFill>
                  <a:srgbClr val="0070C0"/>
                </a:solidFill>
              </a:rPr>
              <a:t>Refilantropização</a:t>
            </a:r>
            <a:r>
              <a:rPr lang="pt-BR" b="1" dirty="0">
                <a:solidFill>
                  <a:srgbClr val="0070C0"/>
                </a:solidFill>
              </a:rPr>
              <a:t> da Questão Social</a:t>
            </a:r>
          </a:p>
          <a:p>
            <a:pPr>
              <a:buFont typeface="Arial" panose="020B0604020202020204" pitchFamily="34" charset="0"/>
              <a:buNone/>
            </a:pPr>
            <a:endParaRPr lang="pt-BR" dirty="0"/>
          </a:p>
        </p:txBody>
      </p:sp>
      <p:sp>
        <p:nvSpPr>
          <p:cNvPr id="8" name="Mais 5">
            <a:extLst>
              <a:ext uri="{FF2B5EF4-FFF2-40B4-BE49-F238E27FC236}">
                <a16:creationId xmlns:a16="http://schemas.microsoft.com/office/drawing/2014/main" id="{4E910723-17B3-49B5-BE37-69800B0E46DD}"/>
              </a:ext>
            </a:extLst>
          </p:cNvPr>
          <p:cNvSpPr/>
          <p:nvPr/>
        </p:nvSpPr>
        <p:spPr>
          <a:xfrm>
            <a:off x="3811522" y="2610544"/>
            <a:ext cx="914400" cy="70008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Igual 6">
            <a:extLst>
              <a:ext uri="{FF2B5EF4-FFF2-40B4-BE49-F238E27FC236}">
                <a16:creationId xmlns:a16="http://schemas.microsoft.com/office/drawing/2014/main" id="{57F8E173-D10D-445A-9FAB-FA1B146629D4}"/>
              </a:ext>
            </a:extLst>
          </p:cNvPr>
          <p:cNvSpPr/>
          <p:nvPr/>
        </p:nvSpPr>
        <p:spPr>
          <a:xfrm>
            <a:off x="3811522" y="368503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23738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977DEE4-8CC3-4461-9796-0AC8BB937BF7}"/>
              </a:ext>
            </a:extLst>
          </p:cNvPr>
          <p:cNvSpPr>
            <a:spLocks noGrp="1"/>
          </p:cNvSpPr>
          <p:nvPr>
            <p:ph type="title"/>
          </p:nvPr>
        </p:nvSpPr>
        <p:spPr>
          <a:xfrm>
            <a:off x="621792" y="1161288"/>
            <a:ext cx="3602736" cy="4526280"/>
          </a:xfrm>
        </p:spPr>
        <p:txBody>
          <a:bodyPr>
            <a:normAutofit/>
          </a:bodyPr>
          <a:lstStyle/>
          <a:p>
            <a:r>
              <a:rPr lang="pt-BR" sz="4000" b="1"/>
              <a:t>Qual caminho terá nosso painel?</a:t>
            </a:r>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1" name="Imagem 20" descr="Ícone&#10;&#10;Descrição gerada automaticamente">
            <a:extLst>
              <a:ext uri="{FF2B5EF4-FFF2-40B4-BE49-F238E27FC236}">
                <a16:creationId xmlns:a16="http://schemas.microsoft.com/office/drawing/2014/main" id="{D53BDD43-EE4B-4D1E-B042-D14A3BF0B1BA}"/>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91246" y="5675841"/>
            <a:ext cx="770994" cy="1002595"/>
          </a:xfrm>
          <a:prstGeom prst="rect">
            <a:avLst/>
          </a:prstGeom>
        </p:spPr>
      </p:pic>
      <p:graphicFrame>
        <p:nvGraphicFramePr>
          <p:cNvPr id="27" name="Espaço Reservado para Conteúdo 2">
            <a:extLst>
              <a:ext uri="{FF2B5EF4-FFF2-40B4-BE49-F238E27FC236}">
                <a16:creationId xmlns:a16="http://schemas.microsoft.com/office/drawing/2014/main" id="{BB7B8DBF-4B32-A94E-5539-F856B544EEE2}"/>
              </a:ext>
            </a:extLst>
          </p:cNvPr>
          <p:cNvGraphicFramePr>
            <a:graphicFrameLocks noGrp="1"/>
          </p:cNvGraphicFramePr>
          <p:nvPr>
            <p:ph idx="1"/>
            <p:extLst>
              <p:ext uri="{D42A27DB-BD31-4B8C-83A1-F6EECF244321}">
                <p14:modId xmlns:p14="http://schemas.microsoft.com/office/powerpoint/2010/main" val="318642164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28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55ED36-787D-499A-B38C-4356D39800B1}"/>
              </a:ext>
            </a:extLst>
          </p:cNvPr>
          <p:cNvSpPr>
            <a:spLocks noGrp="1"/>
          </p:cNvSpPr>
          <p:nvPr>
            <p:ph type="title"/>
          </p:nvPr>
        </p:nvSpPr>
        <p:spPr>
          <a:xfrm>
            <a:off x="838200" y="365125"/>
            <a:ext cx="10515600" cy="1325563"/>
          </a:xfrm>
        </p:spPr>
        <p:txBody>
          <a:bodyPr>
            <a:normAutofit/>
          </a:bodyPr>
          <a:lstStyle/>
          <a:p>
            <a:r>
              <a:rPr lang="pt-BR" sz="5400" dirty="0"/>
              <a:t>E como o SUAS entra nessa história?</a:t>
            </a:r>
          </a:p>
        </p:txBody>
      </p:sp>
      <p:sp>
        <p:nvSpPr>
          <p:cNvPr id="2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m 17" descr="Ícone&#10;&#10;Descrição gerada automaticamente">
            <a:extLst>
              <a:ext uri="{FF2B5EF4-FFF2-40B4-BE49-F238E27FC236}">
                <a16:creationId xmlns:a16="http://schemas.microsoft.com/office/drawing/2014/main" id="{3F41B2FF-0F2D-403F-9191-A7C5C05751E3}"/>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265024" y="5878336"/>
            <a:ext cx="748697" cy="778228"/>
          </a:xfrm>
          <a:prstGeom prst="rect">
            <a:avLst/>
          </a:prstGeom>
        </p:spPr>
      </p:pic>
      <p:graphicFrame>
        <p:nvGraphicFramePr>
          <p:cNvPr id="22" name="Espaço Reservado para Conteúdo 2">
            <a:extLst>
              <a:ext uri="{FF2B5EF4-FFF2-40B4-BE49-F238E27FC236}">
                <a16:creationId xmlns:a16="http://schemas.microsoft.com/office/drawing/2014/main" id="{DBE059A0-DCD0-4DC2-A04E-3F053A9F330C}"/>
              </a:ext>
            </a:extLst>
          </p:cNvPr>
          <p:cNvGraphicFramePr>
            <a:graphicFrameLocks noGrp="1"/>
          </p:cNvGraphicFramePr>
          <p:nvPr>
            <p:ph idx="1"/>
            <p:extLst>
              <p:ext uri="{D42A27DB-BD31-4B8C-83A1-F6EECF244321}">
                <p14:modId xmlns:p14="http://schemas.microsoft.com/office/powerpoint/2010/main" val="4100974822"/>
              </p:ext>
            </p:extLst>
          </p:nvPr>
        </p:nvGraphicFramePr>
        <p:xfrm>
          <a:off x="838200" y="1990132"/>
          <a:ext cx="10515600" cy="429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13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4355E9-4BAF-4C27-BA05-63997EE29433}"/>
              </a:ext>
            </a:extLst>
          </p:cNvPr>
          <p:cNvSpPr>
            <a:spLocks noGrp="1"/>
          </p:cNvSpPr>
          <p:nvPr>
            <p:ph type="title"/>
          </p:nvPr>
        </p:nvSpPr>
        <p:spPr>
          <a:xfrm>
            <a:off x="572493" y="238539"/>
            <a:ext cx="11018520" cy="1434415"/>
          </a:xfrm>
        </p:spPr>
        <p:txBody>
          <a:bodyPr anchor="b">
            <a:normAutofit/>
          </a:bodyPr>
          <a:lstStyle/>
          <a:p>
            <a:r>
              <a:rPr lang="pt-BR" sz="4600" b="0" i="0" u="none" strike="noStrike" baseline="0" dirty="0"/>
              <a:t>Do ponto de vista da concep</a:t>
            </a:r>
            <a:r>
              <a:rPr lang="pt-BR" sz="4600" dirty="0"/>
              <a:t>çã</a:t>
            </a:r>
            <a:r>
              <a:rPr lang="pt-BR" sz="4600" b="0" i="0" u="none" strike="noStrike" baseline="0" dirty="0"/>
              <a:t>o de assistência social</a:t>
            </a:r>
            <a:endParaRPr lang="pt-BR" sz="46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ECCA25A-06B6-44A1-B1CA-6127D0BE3273}"/>
              </a:ext>
            </a:extLst>
          </p:cNvPr>
          <p:cNvSpPr>
            <a:spLocks noGrp="1"/>
          </p:cNvSpPr>
          <p:nvPr>
            <p:ph idx="1"/>
          </p:nvPr>
        </p:nvSpPr>
        <p:spPr>
          <a:xfrm>
            <a:off x="572493" y="2071316"/>
            <a:ext cx="6713552" cy="4119172"/>
          </a:xfrm>
        </p:spPr>
        <p:txBody>
          <a:bodyPr anchor="t">
            <a:normAutofit/>
          </a:bodyPr>
          <a:lstStyle/>
          <a:p>
            <a:pPr algn="just"/>
            <a:r>
              <a:rPr lang="pt-BR" sz="2200" b="0" i="0" u="none" strike="noStrike" baseline="0" dirty="0"/>
              <a:t>de acordo com </a:t>
            </a:r>
            <a:r>
              <a:rPr lang="pt-BR" sz="2200" b="0" i="0" u="none" strike="noStrike" baseline="0" dirty="0" err="1"/>
              <a:t>Boschetti</a:t>
            </a:r>
            <a:r>
              <a:rPr lang="pt-BR" sz="2200" b="0" i="0" u="none" strike="noStrike" baseline="0" dirty="0"/>
              <a:t>, Teixeira e Salvador (2013), com a aprova</a:t>
            </a:r>
            <a:r>
              <a:rPr lang="pt-BR" sz="2200" dirty="0"/>
              <a:t>çã</a:t>
            </a:r>
            <a:r>
              <a:rPr lang="pt-BR" sz="2200" b="0" i="0" u="none" strike="noStrike" baseline="0" dirty="0"/>
              <a:t>o da LOAS e a implementa</a:t>
            </a:r>
            <a:r>
              <a:rPr lang="pt-BR" sz="2200" dirty="0"/>
              <a:t>çã</a:t>
            </a:r>
            <a:r>
              <a:rPr lang="pt-BR" sz="2200" b="0" i="0" u="none" strike="noStrike" baseline="0" dirty="0"/>
              <a:t>o do SUAS, muitas inova</a:t>
            </a:r>
            <a:r>
              <a:rPr lang="pt-BR" sz="2200" dirty="0"/>
              <a:t>ções</a:t>
            </a:r>
            <a:r>
              <a:rPr lang="pt-BR" sz="2200" b="0" i="0" u="none" strike="noStrike" baseline="0" dirty="0"/>
              <a:t> e avanços estão presentes desde a sua </a:t>
            </a:r>
            <a:r>
              <a:rPr lang="pt-BR" sz="2200" b="1" i="0" u="none" strike="noStrike" baseline="0" dirty="0"/>
              <a:t>institucionalidade,</a:t>
            </a:r>
            <a:r>
              <a:rPr lang="pt-BR" sz="2200" b="0" i="0" u="none" strike="noStrike" baseline="0" dirty="0"/>
              <a:t> que apostou na saída da assistência social do arcabouço filantrópico, rompendo com paradigmas conservadores, e que designou diretrizes, critérios e um arcabou</a:t>
            </a:r>
            <a:r>
              <a:rPr lang="pt-BR" sz="2200" dirty="0"/>
              <a:t>ço</a:t>
            </a:r>
            <a:r>
              <a:rPr lang="pt-BR" sz="2200" b="0" i="0" u="none" strike="noStrike" baseline="0" dirty="0"/>
              <a:t> jurídico normativo legal que traz uma defini</a:t>
            </a:r>
            <a:r>
              <a:rPr lang="pt-BR" sz="2200" dirty="0"/>
              <a:t>ção </a:t>
            </a:r>
            <a:r>
              <a:rPr lang="pt-BR" sz="2200" b="0" i="0" u="none" strike="noStrike" baseline="0" dirty="0"/>
              <a:t>conceitual da política de assistência social como política de prote</a:t>
            </a:r>
            <a:r>
              <a:rPr lang="pt-BR" sz="2200" dirty="0"/>
              <a:t>çã</a:t>
            </a:r>
            <a:r>
              <a:rPr lang="pt-BR" sz="2200" b="0" i="0" u="none" strike="noStrike" baseline="0" dirty="0"/>
              <a:t>o social no SUAS.</a:t>
            </a:r>
            <a:endParaRPr lang="pt-BR" sz="2200" dirty="0"/>
          </a:p>
        </p:txBody>
      </p:sp>
      <p:pic>
        <p:nvPicPr>
          <p:cNvPr id="7" name="Imagem 6" descr="Ícone&#10;&#10;Descrição gerada automaticamente">
            <a:extLst>
              <a:ext uri="{FF2B5EF4-FFF2-40B4-BE49-F238E27FC236}">
                <a16:creationId xmlns:a16="http://schemas.microsoft.com/office/drawing/2014/main" id="{AF4715EE-C19D-49DD-A51B-815B62F873BF}"/>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50801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B905D7-7756-448F-90B7-D466F8A6EE30}"/>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2443A115-359D-4C49-A07A-72A92AB7244B}"/>
              </a:ext>
            </a:extLst>
          </p:cNvPr>
          <p:cNvSpPr>
            <a:spLocks noGrp="1"/>
          </p:cNvSpPr>
          <p:nvPr>
            <p:ph idx="1"/>
          </p:nvPr>
        </p:nvSpPr>
        <p:spPr>
          <a:xfrm>
            <a:off x="572493" y="2071316"/>
            <a:ext cx="6713552" cy="4119172"/>
          </a:xfrm>
        </p:spPr>
        <p:txBody>
          <a:bodyPr anchor="t">
            <a:normAutofit/>
          </a:bodyPr>
          <a:lstStyle/>
          <a:p>
            <a:pPr algn="just">
              <a:buFont typeface="Wingdings" panose="05000000000000000000" pitchFamily="2" charset="2"/>
              <a:buChar char="ü"/>
            </a:pPr>
            <a:r>
              <a:rPr lang="pt-BR" sz="2000" dirty="0"/>
              <a:t>P</a:t>
            </a:r>
            <a:r>
              <a:rPr lang="pt-BR" sz="2000" b="0" i="0" u="none" strike="noStrike" baseline="0" dirty="0"/>
              <a:t>eríodo </a:t>
            </a:r>
            <a:r>
              <a:rPr lang="pt-BR" sz="2000" dirty="0"/>
              <a:t>conhecido como </a:t>
            </a:r>
            <a:r>
              <a:rPr lang="pt-BR" sz="2000" b="1" dirty="0" err="1"/>
              <a:t>assistencialização</a:t>
            </a:r>
            <a:r>
              <a:rPr lang="pt-BR" sz="2000" b="1" dirty="0"/>
              <a:t> da </a:t>
            </a:r>
            <a:r>
              <a:rPr lang="pt-BR" sz="2000" b="1" i="0" u="none" strike="noStrike" baseline="0" dirty="0"/>
              <a:t>prote</a:t>
            </a:r>
            <a:r>
              <a:rPr lang="pt-BR" sz="2000" b="1" dirty="0"/>
              <a:t>çã</a:t>
            </a:r>
            <a:r>
              <a:rPr lang="pt-BR" sz="2000" b="1" i="0" u="none" strike="noStrike" baseline="0" dirty="0"/>
              <a:t>o social,</a:t>
            </a:r>
            <a:r>
              <a:rPr lang="pt-BR" sz="2000" b="0" i="0" u="none" strike="noStrike" baseline="0" dirty="0"/>
              <a:t> dada a centralidade da assistência social como forma de prote</a:t>
            </a:r>
            <a:r>
              <a:rPr lang="pt-BR" sz="2000" dirty="0"/>
              <a:t>çã</a:t>
            </a:r>
            <a:r>
              <a:rPr lang="pt-BR" sz="2000" b="0" i="0" u="none" strike="noStrike" baseline="0" dirty="0"/>
              <a:t>o social, via programas de transferência de renda, com condicionalidades, em contexto de mercantiliza</a:t>
            </a:r>
            <a:r>
              <a:rPr lang="pt-BR" sz="2000" dirty="0"/>
              <a:t>çã</a:t>
            </a:r>
            <a:r>
              <a:rPr lang="pt-BR" sz="2000" b="0" i="0" u="none" strike="noStrike" baseline="0" dirty="0"/>
              <a:t>o e privatização, postas pelas reformas na previdência social e o </a:t>
            </a:r>
            <a:r>
              <a:rPr lang="pt-BR" sz="2000" b="0" i="0" u="none" strike="noStrike" baseline="0" dirty="0" err="1"/>
              <a:t>desfinancimentodo</a:t>
            </a:r>
            <a:r>
              <a:rPr lang="pt-BR" sz="2000" b="0" i="0" u="none" strike="noStrike" baseline="0" dirty="0"/>
              <a:t> SUS, inser</a:t>
            </a:r>
            <a:r>
              <a:rPr lang="pt-BR" sz="2000" dirty="0"/>
              <a:t>çã</a:t>
            </a:r>
            <a:r>
              <a:rPr lang="pt-BR" sz="2000" b="0" i="0" u="none" strike="noStrike" baseline="0" dirty="0"/>
              <a:t>o da EBSERH nas gestões de hospitais universitários, dentre outros (MOTA, 2008);</a:t>
            </a:r>
          </a:p>
          <a:p>
            <a:pPr>
              <a:buFont typeface="Wingdings" panose="05000000000000000000" pitchFamily="2" charset="2"/>
              <a:buChar char="ü"/>
            </a:pPr>
            <a:r>
              <a:rPr lang="pt-BR" sz="2000" b="0" i="0" u="none" strike="noStrike" baseline="0" dirty="0"/>
              <a:t>Nesse contexto </a:t>
            </a:r>
            <a:r>
              <a:rPr lang="pt-BR" sz="2000" b="1" i="0" u="none" strike="noStrike" baseline="0" dirty="0" err="1"/>
              <a:t>neodesenvolvimentista</a:t>
            </a:r>
            <a:r>
              <a:rPr lang="pt-BR" sz="2000" b="1" i="0" u="none" strike="noStrike" baseline="0" dirty="0"/>
              <a:t>,</a:t>
            </a:r>
            <a:r>
              <a:rPr lang="pt-BR" sz="2000" b="0" i="0" u="none" strike="noStrike" baseline="0" dirty="0"/>
              <a:t> a assistência social se amplia também na oferta de serviços, de unidades públicas de atendimento e acompanhamentos das famílias, com a implanta</a:t>
            </a:r>
            <a:r>
              <a:rPr lang="pt-BR" sz="2000" dirty="0"/>
              <a:t>çã</a:t>
            </a:r>
            <a:r>
              <a:rPr lang="pt-BR" sz="2000" b="0" i="0" u="none" strike="noStrike" baseline="0" dirty="0"/>
              <a:t>o do SUAS por indu</a:t>
            </a:r>
            <a:r>
              <a:rPr lang="pt-BR" sz="2000" dirty="0"/>
              <a:t>çã</a:t>
            </a:r>
            <a:r>
              <a:rPr lang="pt-BR" sz="2000" b="0" i="0" u="none" strike="noStrike" baseline="0" dirty="0"/>
              <a:t>o e com cofinanciamento federal para as unidades federadas municipais e estaduais.</a:t>
            </a:r>
            <a:endParaRPr lang="pt-BR" sz="2000" dirty="0"/>
          </a:p>
        </p:txBody>
      </p:sp>
      <p:pic>
        <p:nvPicPr>
          <p:cNvPr id="7" name="Imagem 6" descr="Ícone&#10;&#10;Descrição gerada automaticamente">
            <a:extLst>
              <a:ext uri="{FF2B5EF4-FFF2-40B4-BE49-F238E27FC236}">
                <a16:creationId xmlns:a16="http://schemas.microsoft.com/office/drawing/2014/main" id="{0EEB3822-F960-4403-A526-62F2CAB60E63}"/>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43286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BD0638-19EB-4592-A91D-B2E46A7F85BE}"/>
              </a:ext>
            </a:extLst>
          </p:cNvPr>
          <p:cNvSpPr>
            <a:spLocks noGrp="1"/>
          </p:cNvSpPr>
          <p:nvPr>
            <p:ph type="title"/>
          </p:nvPr>
        </p:nvSpPr>
        <p:spPr>
          <a:xfrm>
            <a:off x="841248" y="548640"/>
            <a:ext cx="3600860" cy="5431536"/>
          </a:xfrm>
        </p:spPr>
        <p:txBody>
          <a:bodyPr>
            <a:normAutofit/>
          </a:bodyPr>
          <a:lstStyle/>
          <a:p>
            <a:r>
              <a:rPr lang="pt-BR" sz="2800" dirty="0">
                <a:effectLst/>
                <a:latin typeface="Calibri" panose="020F0502020204030204" pitchFamily="34" charset="0"/>
                <a:ea typeface="MinionPro-Regular"/>
                <a:cs typeface="Calibri" panose="020F0502020204030204" pitchFamily="34" charset="0"/>
              </a:rPr>
              <a:t>A vitalidade do SUAS demonstra a definição nacional por uma governança democrática que objetivava o pleno desenvolvimento do Sistema, com destaque para: </a:t>
            </a:r>
            <a:br>
              <a:rPr lang="pt-BR" sz="2800" dirty="0">
                <a:effectLst/>
                <a:latin typeface="Calibri" panose="020F0502020204030204" pitchFamily="34" charset="0"/>
                <a:ea typeface="MinionPro-Regular"/>
                <a:cs typeface="Calibri" panose="020F0502020204030204" pitchFamily="34" charset="0"/>
              </a:rPr>
            </a:br>
            <a:endParaRPr lang="pt-BR" sz="2800" dirty="0"/>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1F33356-2E67-4F8B-87B5-7E7AA739016B}"/>
              </a:ext>
            </a:extLst>
          </p:cNvPr>
          <p:cNvSpPr>
            <a:spLocks noGrp="1"/>
          </p:cNvSpPr>
          <p:nvPr>
            <p:ph idx="1"/>
          </p:nvPr>
        </p:nvSpPr>
        <p:spPr>
          <a:xfrm>
            <a:off x="5126418" y="552091"/>
            <a:ext cx="5588397" cy="5431536"/>
          </a:xfrm>
        </p:spPr>
        <p:txBody>
          <a:bodyPr anchor="ctr">
            <a:normAutofit/>
          </a:bodyPr>
          <a:lstStyle/>
          <a:p>
            <a:pPr algn="just"/>
            <a:r>
              <a:rPr lang="pt-BR" sz="2200" dirty="0">
                <a:effectLst/>
                <a:latin typeface="Calibri" panose="020F0502020204030204" pitchFamily="34" charset="0"/>
                <a:ea typeface="MinionPro-Regular"/>
                <a:cs typeface="Calibri" panose="020F0502020204030204" pitchFamily="34" charset="0"/>
              </a:rPr>
              <a:t>defesa da garantia de infraestrutura para conselhos;</a:t>
            </a:r>
          </a:p>
          <a:p>
            <a:pPr algn="just"/>
            <a:r>
              <a:rPr lang="pt-BR" sz="2200" dirty="0">
                <a:effectLst/>
                <a:latin typeface="Calibri" panose="020F0502020204030204" pitchFamily="34" charset="0"/>
                <a:ea typeface="MinionPro-Regular"/>
                <a:cs typeface="Calibri" panose="020F0502020204030204" pitchFamily="34" charset="0"/>
              </a:rPr>
              <a:t> estímulo à participação do usuário;</a:t>
            </a:r>
          </a:p>
          <a:p>
            <a:pPr algn="just"/>
            <a:r>
              <a:rPr lang="pt-BR" sz="2200" dirty="0">
                <a:effectLst/>
                <a:latin typeface="Calibri" panose="020F0502020204030204" pitchFamily="34" charset="0"/>
                <a:ea typeface="MinionPro-Regular"/>
                <a:cs typeface="Calibri" panose="020F0502020204030204" pitchFamily="34" charset="0"/>
              </a:rPr>
              <a:t>transparência nos recursos e implantação de ouvidorias; </a:t>
            </a:r>
          </a:p>
          <a:p>
            <a:pPr algn="just"/>
            <a:r>
              <a:rPr lang="pt-BR" sz="2200" dirty="0">
                <a:effectLst/>
                <a:latin typeface="Calibri" panose="020F0502020204030204" pitchFamily="34" charset="0"/>
                <a:ea typeface="MinionPro-Regular"/>
                <a:cs typeface="Calibri" panose="020F0502020204030204" pitchFamily="34" charset="0"/>
              </a:rPr>
              <a:t>implementação da vigilância; </a:t>
            </a:r>
          </a:p>
          <a:p>
            <a:pPr algn="just"/>
            <a:r>
              <a:rPr lang="pt-BR" sz="2200" dirty="0">
                <a:effectLst/>
                <a:latin typeface="Calibri" panose="020F0502020204030204" pitchFamily="34" charset="0"/>
                <a:ea typeface="MinionPro-Regular"/>
                <a:cs typeface="Calibri" panose="020F0502020204030204" pitchFamily="34" charset="0"/>
              </a:rPr>
              <a:t>implantação da educação permanente e implementação da gestão do trabalho; </a:t>
            </a:r>
          </a:p>
          <a:p>
            <a:pPr algn="just"/>
            <a:r>
              <a:rPr lang="pt-BR" sz="2200" dirty="0">
                <a:effectLst/>
                <a:latin typeface="Calibri" panose="020F0502020204030204" pitchFamily="34" charset="0"/>
                <a:ea typeface="MinionPro-Regular"/>
                <a:cs typeface="Calibri" panose="020F0502020204030204" pitchFamily="34" charset="0"/>
              </a:rPr>
              <a:t>previsão de instrumentos e processos de monitoramento e avaliação.</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2200" dirty="0"/>
          </a:p>
        </p:txBody>
      </p:sp>
      <p:pic>
        <p:nvPicPr>
          <p:cNvPr id="7" name="Imagem 6" descr="Ícone&#10;&#10;Descrição gerada automaticamente">
            <a:extLst>
              <a:ext uri="{FF2B5EF4-FFF2-40B4-BE49-F238E27FC236}">
                <a16:creationId xmlns:a16="http://schemas.microsoft.com/office/drawing/2014/main" id="{BDA8C585-A2EF-4631-873E-05D364F6B78C}"/>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265024" y="5878336"/>
            <a:ext cx="748697" cy="778228"/>
          </a:xfrm>
          <a:prstGeom prst="rect">
            <a:avLst/>
          </a:prstGeom>
        </p:spPr>
      </p:pic>
    </p:spTree>
    <p:extLst>
      <p:ext uri="{BB962C8B-B14F-4D97-AF65-F5344CB8AC3E}">
        <p14:creationId xmlns:p14="http://schemas.microsoft.com/office/powerpoint/2010/main" val="210961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78C8116-5BF2-419B-B51B-C67B7BEA7270}"/>
              </a:ext>
            </a:extLst>
          </p:cNvPr>
          <p:cNvSpPr>
            <a:spLocks noGrp="1"/>
          </p:cNvSpPr>
          <p:nvPr>
            <p:ph idx="1"/>
          </p:nvPr>
        </p:nvSpPr>
        <p:spPr>
          <a:xfrm>
            <a:off x="572493" y="2071316"/>
            <a:ext cx="6713552" cy="4119172"/>
          </a:xfrm>
        </p:spPr>
        <p:txBody>
          <a:bodyPr anchor="t">
            <a:normAutofit/>
          </a:bodyPr>
          <a:lstStyle/>
          <a:p>
            <a:pPr algn="just"/>
            <a:r>
              <a:rPr lang="pt-BR" sz="2200" dirty="0">
                <a:effectLst/>
                <a:latin typeface="Calibri" panose="020F0502020204030204" pitchFamily="34" charset="0"/>
                <a:ea typeface="MinionPro-Regular"/>
                <a:cs typeface="Calibri" panose="020F0502020204030204" pitchFamily="34" charset="0"/>
              </a:rPr>
              <a:t>A construção da política de assistência social exigiu a identificação das atribuições públicas face às necessidades e demandas sociais que devem ser </a:t>
            </a:r>
            <a:r>
              <a:rPr lang="pt-BR" sz="2200" b="1" dirty="0">
                <a:effectLst/>
                <a:latin typeface="Calibri" panose="020F0502020204030204" pitchFamily="34" charset="0"/>
                <a:ea typeface="MinionPro-Regular"/>
                <a:cs typeface="Calibri" panose="020F0502020204030204" pitchFamily="34" charset="0"/>
              </a:rPr>
              <a:t>atendidas por meio de ofertas contínuas, uniformes e reivindicáveis, e contar com um conjunto de aportes: equipamentos públicos, recursos humanos, financiamento regular, rede integrada de serviços e sistemas de informação e monitoramento </a:t>
            </a:r>
            <a:r>
              <a:rPr lang="pt-BR" sz="2200" dirty="0">
                <a:effectLst/>
                <a:latin typeface="Calibri" panose="020F0502020204030204" pitchFamily="34" charset="0"/>
                <a:ea typeface="MinionPro-Regular"/>
                <a:cs typeface="Calibri" panose="020F0502020204030204" pitchFamily="34" charset="0"/>
              </a:rPr>
              <a:t>(COLIN e JACCOUD, 2013).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200" dirty="0"/>
          </a:p>
        </p:txBody>
      </p:sp>
      <p:pic>
        <p:nvPicPr>
          <p:cNvPr id="7" name="Imagem 6" descr="Ícone&#10;&#10;Descrição gerada automaticamente">
            <a:extLst>
              <a:ext uri="{FF2B5EF4-FFF2-40B4-BE49-F238E27FC236}">
                <a16:creationId xmlns:a16="http://schemas.microsoft.com/office/drawing/2014/main" id="{57CCB35E-32D9-476B-B21D-BE9D72595408}"/>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8443" y="2093976"/>
            <a:ext cx="3941064" cy="4096512"/>
          </a:xfrm>
          <a:prstGeom prst="rect">
            <a:avLst/>
          </a:prstGeom>
        </p:spPr>
      </p:pic>
    </p:spTree>
    <p:extLst>
      <p:ext uri="{BB962C8B-B14F-4D97-AF65-F5344CB8AC3E}">
        <p14:creationId xmlns:p14="http://schemas.microsoft.com/office/powerpoint/2010/main" val="384674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E56523-96EA-44F6-A166-D84B77EA3733}"/>
              </a:ext>
            </a:extLst>
          </p:cNvPr>
          <p:cNvSpPr>
            <a:spLocks noGrp="1"/>
          </p:cNvSpPr>
          <p:nvPr>
            <p:ph type="title"/>
          </p:nvPr>
        </p:nvSpPr>
        <p:spPr>
          <a:xfrm>
            <a:off x="572493" y="238539"/>
            <a:ext cx="11047013" cy="1434415"/>
          </a:xfrm>
        </p:spPr>
        <p:txBody>
          <a:bodyPr anchor="b">
            <a:normAutofit/>
          </a:bodyPr>
          <a:lstStyle/>
          <a:p>
            <a:r>
              <a:rPr lang="pt-BR" sz="4600" dirty="0"/>
              <a:t>Podemos afirmar que o SUAS tem viabilizado acesso a direitos?</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7DE68737-476A-4C6E-956E-0194CC1121DF}"/>
              </a:ext>
            </a:extLst>
          </p:cNvPr>
          <p:cNvPicPr>
            <a:picLocks noChangeAspect="1"/>
          </p:cNvPicPr>
          <p:nvPr/>
        </p:nvPicPr>
        <p:blipFill rotWithShape="1">
          <a:blip r:embed="rId2">
            <a:extLst>
              <a:ext uri="{28A0092B-C50C-407E-A947-70E740481C1C}">
                <a14:useLocalDpi xmlns:a14="http://schemas.microsoft.com/office/drawing/2010/main" val="0"/>
              </a:ext>
            </a:extLst>
          </a:blip>
          <a:srcRect l="832" r="2738"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Espaço Reservado para Conteúdo 2">
            <a:extLst>
              <a:ext uri="{FF2B5EF4-FFF2-40B4-BE49-F238E27FC236}">
                <a16:creationId xmlns:a16="http://schemas.microsoft.com/office/drawing/2014/main" id="{FFCFD29A-977E-47E6-9FE3-054102DFBEEC}"/>
              </a:ext>
            </a:extLst>
          </p:cNvPr>
          <p:cNvSpPr>
            <a:spLocks noGrp="1"/>
          </p:cNvSpPr>
          <p:nvPr>
            <p:ph idx="1"/>
          </p:nvPr>
        </p:nvSpPr>
        <p:spPr>
          <a:xfrm>
            <a:off x="4905955" y="2071316"/>
            <a:ext cx="6713552" cy="4114800"/>
          </a:xfrm>
        </p:spPr>
        <p:txBody>
          <a:bodyPr anchor="t">
            <a:normAutofit lnSpcReduction="10000"/>
          </a:bodyPr>
          <a:lstStyle/>
          <a:p>
            <a:pPr algn="just">
              <a:buFont typeface="Wingdings" panose="05000000000000000000" pitchFamily="2" charset="2"/>
              <a:buChar char="ü"/>
            </a:pPr>
            <a:r>
              <a:rPr lang="pt-BR" sz="2200" dirty="0">
                <a:latin typeface="Calibri" panose="020F0502020204030204" pitchFamily="34" charset="0"/>
                <a:ea typeface="MinionPro-Regular"/>
                <a:cs typeface="Calibri" panose="020F0502020204030204" pitchFamily="34" charset="0"/>
              </a:rPr>
              <a:t>P</a:t>
            </a:r>
            <a:r>
              <a:rPr lang="pt-BR" sz="2200" dirty="0">
                <a:effectLst/>
                <a:latin typeface="Calibri" panose="020F0502020204030204" pitchFamily="34" charset="0"/>
                <a:ea typeface="MinionPro-Regular"/>
                <a:cs typeface="Calibri" panose="020F0502020204030204" pitchFamily="34" charset="0"/>
              </a:rPr>
              <a:t>roteção social;</a:t>
            </a:r>
          </a:p>
          <a:p>
            <a:pPr algn="just">
              <a:buFont typeface="Wingdings" panose="05000000000000000000" pitchFamily="2" charset="2"/>
              <a:buChar char="ü"/>
            </a:pPr>
            <a:r>
              <a:rPr lang="pt-BR" sz="2200" dirty="0">
                <a:latin typeface="Calibri" panose="020F0502020204030204" pitchFamily="34" charset="0"/>
                <a:ea typeface="MinionPro-Regular"/>
                <a:cs typeface="Calibri" panose="020F0502020204030204" pitchFamily="34" charset="0"/>
              </a:rPr>
              <a:t>P</a:t>
            </a:r>
            <a:r>
              <a:rPr lang="pt-BR" sz="2200" dirty="0">
                <a:effectLst/>
                <a:latin typeface="Calibri" panose="020F0502020204030204" pitchFamily="34" charset="0"/>
                <a:ea typeface="MinionPro-Regular"/>
                <a:cs typeface="Calibri" panose="020F0502020204030204" pitchFamily="34" charset="0"/>
              </a:rPr>
              <a:t>or meio de benefícios de caráter não contributivo</a:t>
            </a:r>
            <a:r>
              <a:rPr lang="pt-BR" sz="2200" dirty="0">
                <a:latin typeface="Calibri" panose="020F0502020204030204" pitchFamily="34" charset="0"/>
                <a:ea typeface="MinionPro-Regular"/>
                <a:cs typeface="Calibri" panose="020F0502020204030204" pitchFamily="34" charset="0"/>
              </a:rPr>
              <a:t>;</a:t>
            </a:r>
          </a:p>
          <a:p>
            <a:pPr algn="just">
              <a:buFont typeface="Wingdings" panose="05000000000000000000" pitchFamily="2" charset="2"/>
              <a:buChar char="ü"/>
            </a:pPr>
            <a:r>
              <a:rPr lang="pt-BR" sz="2200" dirty="0">
                <a:effectLst/>
                <a:latin typeface="Calibri" panose="020F0502020204030204" pitchFamily="34" charset="0"/>
                <a:ea typeface="MinionPro-Regular"/>
                <a:cs typeface="Calibri" panose="020F0502020204030204" pitchFamily="34" charset="0"/>
              </a:rPr>
              <a:t>De serviços socioassistenciais, e de programas que ampliam o alcance dessa política</a:t>
            </a:r>
            <a:r>
              <a:rPr lang="pt-BR" sz="2200" dirty="0">
                <a:latin typeface="Calibri" panose="020F0502020204030204" pitchFamily="34" charset="0"/>
                <a:ea typeface="MinionPro-Regular"/>
                <a:cs typeface="Calibri" panose="020F0502020204030204" pitchFamily="34" charset="0"/>
              </a:rPr>
              <a:t>; </a:t>
            </a:r>
          </a:p>
          <a:p>
            <a:pPr algn="just">
              <a:buFont typeface="Wingdings" panose="05000000000000000000" pitchFamily="2" charset="2"/>
              <a:buChar char="ü"/>
            </a:pPr>
            <a:r>
              <a:rPr lang="pt-BR" sz="2200" dirty="0">
                <a:effectLst/>
                <a:latin typeface="Calibri" panose="020F0502020204030204" pitchFamily="34" charset="0"/>
                <a:ea typeface="MinionPro-Regular"/>
                <a:cs typeface="Calibri" panose="020F0502020204030204" pitchFamily="34" charset="0"/>
              </a:rPr>
              <a:t>Como sistema descentralizado e participativo, tem contribuído para o fortalecimento da cidadania, de gestões democráticas, de vínculos sociais, especialmente diante da crise contemporânea, da desigualdade histórica;</a:t>
            </a:r>
          </a:p>
          <a:p>
            <a:pPr algn="just">
              <a:buFont typeface="Wingdings" panose="05000000000000000000" pitchFamily="2" charset="2"/>
              <a:buChar char="ü"/>
            </a:pPr>
            <a:r>
              <a:rPr lang="pt-BR" sz="2200" dirty="0">
                <a:latin typeface="Calibri" panose="020F0502020204030204" pitchFamily="34" charset="0"/>
                <a:ea typeface="MinionPro-Regular"/>
                <a:cs typeface="Calibri" panose="020F0502020204030204" pitchFamily="34" charset="0"/>
              </a:rPr>
              <a:t>T</a:t>
            </a:r>
            <a:r>
              <a:rPr lang="pt-BR" sz="2200" dirty="0">
                <a:effectLst/>
                <a:latin typeface="Calibri" panose="020F0502020204030204" pitchFamily="34" charset="0"/>
                <a:ea typeface="MinionPro-Regular"/>
                <a:cs typeface="Calibri" panose="020F0502020204030204" pitchFamily="34" charset="0"/>
              </a:rPr>
              <a:t>em ampliado possibilidades de interrupção de ciclos de pobreza e de violências nos territórios mais vulneráveis do país.</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2200" dirty="0"/>
          </a:p>
        </p:txBody>
      </p:sp>
    </p:spTree>
    <p:extLst>
      <p:ext uri="{BB962C8B-B14F-4D97-AF65-F5344CB8AC3E}">
        <p14:creationId xmlns:p14="http://schemas.microsoft.com/office/powerpoint/2010/main" val="73447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6C58CE-50CF-48E7-80C6-981E6895B822}"/>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F5A66CE-E2FD-487B-A8BD-F5C54E922DA8}"/>
              </a:ext>
            </a:extLst>
          </p:cNvPr>
          <p:cNvSpPr>
            <a:spLocks noGrp="1"/>
          </p:cNvSpPr>
          <p:nvPr>
            <p:ph idx="1"/>
          </p:nvPr>
        </p:nvSpPr>
        <p:spPr>
          <a:xfrm>
            <a:off x="572493" y="1929781"/>
            <a:ext cx="6713552" cy="4260707"/>
          </a:xfrm>
        </p:spPr>
        <p:txBody>
          <a:bodyPr anchor="t">
            <a:noAutofit/>
          </a:bodyPr>
          <a:lstStyle/>
          <a:p>
            <a:pPr algn="just"/>
            <a:r>
              <a:rPr lang="pt-BR" sz="2200" dirty="0">
                <a:effectLst/>
                <a:latin typeface="Calibri" panose="020F0502020204030204" pitchFamily="34" charset="0"/>
                <a:ea typeface="MinionPro-Regular"/>
                <a:cs typeface="Calibri" panose="020F0502020204030204" pitchFamily="34" charset="0"/>
              </a:rPr>
              <a:t>Existem no país </a:t>
            </a:r>
            <a:r>
              <a:rPr lang="pt-BR" sz="2200" b="1" dirty="0">
                <a:effectLst/>
                <a:latin typeface="Calibri" panose="020F0502020204030204" pitchFamily="34" charset="0"/>
                <a:ea typeface="MinionPro-Regular"/>
                <a:cs typeface="Calibri" panose="020F0502020204030204" pitchFamily="34" charset="0"/>
              </a:rPr>
              <a:t>8.471</a:t>
            </a:r>
            <a:r>
              <a:rPr lang="pt-BR" sz="2200" dirty="0">
                <a:effectLst/>
                <a:latin typeface="Calibri" panose="020F0502020204030204" pitchFamily="34" charset="0"/>
                <a:ea typeface="MinionPro-Regular"/>
                <a:cs typeface="Calibri" panose="020F0502020204030204" pitchFamily="34" charset="0"/>
              </a:rPr>
              <a:t> Centros de Referência de Assistência Social - CRAS. São mais de </a:t>
            </a:r>
            <a:r>
              <a:rPr lang="pt-BR" sz="2200" b="1" dirty="0">
                <a:effectLst/>
                <a:latin typeface="Calibri" panose="020F0502020204030204" pitchFamily="34" charset="0"/>
                <a:ea typeface="MinionPro-Regular"/>
                <a:cs typeface="Calibri" panose="020F0502020204030204" pitchFamily="34" charset="0"/>
              </a:rPr>
              <a:t>21</a:t>
            </a:r>
            <a:r>
              <a:rPr lang="pt-BR" sz="2200" dirty="0">
                <a:effectLst/>
                <a:latin typeface="Calibri" panose="020F0502020204030204" pitchFamily="34" charset="0"/>
                <a:ea typeface="MinionPro-Regular"/>
                <a:cs typeface="Calibri" panose="020F0502020204030204" pitchFamily="34" charset="0"/>
              </a:rPr>
              <a:t> milhões de atendimento por ano. Soma-se mais de </a:t>
            </a:r>
            <a:r>
              <a:rPr lang="pt-BR" sz="2200" b="1" dirty="0">
                <a:effectLst/>
                <a:latin typeface="Calibri" panose="020F0502020204030204" pitchFamily="34" charset="0"/>
                <a:ea typeface="MinionPro-Regular"/>
                <a:cs typeface="Calibri" panose="020F0502020204030204" pitchFamily="34" charset="0"/>
              </a:rPr>
              <a:t>1,6</a:t>
            </a:r>
            <a:r>
              <a:rPr lang="pt-BR" sz="2200" dirty="0">
                <a:effectLst/>
                <a:latin typeface="Calibri" panose="020F0502020204030204" pitchFamily="34" charset="0"/>
                <a:ea typeface="MinionPro-Regular"/>
                <a:cs typeface="Calibri" panose="020F0502020204030204" pitchFamily="34" charset="0"/>
              </a:rPr>
              <a:t> milhões de atendimento dos mais de </a:t>
            </a:r>
            <a:r>
              <a:rPr lang="pt-BR" sz="2200" b="1" dirty="0">
                <a:effectLst/>
                <a:latin typeface="Calibri" panose="020F0502020204030204" pitchFamily="34" charset="0"/>
                <a:ea typeface="MinionPro-Regular"/>
                <a:cs typeface="Calibri" panose="020F0502020204030204" pitchFamily="34" charset="0"/>
              </a:rPr>
              <a:t>2.747</a:t>
            </a:r>
            <a:r>
              <a:rPr lang="pt-BR" sz="2200" dirty="0">
                <a:effectLst/>
                <a:latin typeface="Calibri" panose="020F0502020204030204" pitchFamily="34" charset="0"/>
                <a:ea typeface="MinionPro-Regular"/>
                <a:cs typeface="Calibri" panose="020F0502020204030204" pitchFamily="34" charset="0"/>
              </a:rPr>
              <a:t> Centros de Referência Especializados de Assistência Social - CREAS e nos Centros Especializados de Atendimento à População de Rua (Censo SUAS, 2017).</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200" dirty="0">
                <a:effectLst/>
                <a:latin typeface="Calibri" panose="020F0502020204030204" pitchFamily="34" charset="0"/>
                <a:ea typeface="MinionPro-Regular"/>
              </a:rPr>
              <a:t>Por meio da rede de serviços do SUAS, milhões de famílias, como as mais de </a:t>
            </a:r>
            <a:r>
              <a:rPr lang="pt-BR" sz="2200" b="1" dirty="0">
                <a:effectLst/>
                <a:latin typeface="Calibri" panose="020F0502020204030204" pitchFamily="34" charset="0"/>
                <a:ea typeface="MinionPro-Regular"/>
              </a:rPr>
              <a:t>14</a:t>
            </a:r>
            <a:r>
              <a:rPr lang="pt-BR" sz="2200" dirty="0">
                <a:effectLst/>
                <a:latin typeface="Calibri" panose="020F0502020204030204" pitchFamily="34" charset="0"/>
                <a:ea typeface="MinionPro-Regular"/>
              </a:rPr>
              <a:t> milhões, acessaram o Programa Bolsa Família, seja pelo cadastramento, acompanhamento das condicionalidades, inserção em serviços, programas ou projetos, assim como nas demais políticas públicas e organizações da sociedade civil que são vinculadas à Assistência Social. </a:t>
            </a:r>
            <a:endParaRPr lang="pt-BR" sz="2200" dirty="0"/>
          </a:p>
        </p:txBody>
      </p:sp>
      <p:pic>
        <p:nvPicPr>
          <p:cNvPr id="4" name="Imagem 3" descr="Ícone&#10;&#10;Descrição gerada automaticamente">
            <a:extLst>
              <a:ext uri="{FF2B5EF4-FFF2-40B4-BE49-F238E27FC236}">
                <a16:creationId xmlns:a16="http://schemas.microsoft.com/office/drawing/2014/main" id="{E9FAF0ED-DE53-4613-AB95-EB18FA80AF4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0105573" y="5045813"/>
            <a:ext cx="1513934" cy="1573648"/>
          </a:xfrm>
          <a:prstGeom prst="rect">
            <a:avLst/>
          </a:prstGeom>
        </p:spPr>
      </p:pic>
      <p:sp>
        <p:nvSpPr>
          <p:cNvPr id="8" name="CaixaDeTexto 7">
            <a:extLst>
              <a:ext uri="{FF2B5EF4-FFF2-40B4-BE49-F238E27FC236}">
                <a16:creationId xmlns:a16="http://schemas.microsoft.com/office/drawing/2014/main" id="{04946031-BB0F-4243-AB12-D249B4228EAC}"/>
              </a:ext>
            </a:extLst>
          </p:cNvPr>
          <p:cNvSpPr txBox="1"/>
          <p:nvPr/>
        </p:nvSpPr>
        <p:spPr>
          <a:xfrm>
            <a:off x="7759083" y="1998679"/>
            <a:ext cx="3786210" cy="2814617"/>
          </a:xfrm>
          <a:prstGeom prst="rect">
            <a:avLst/>
          </a:prstGeom>
          <a:solidFill>
            <a:schemeClr val="accent5">
              <a:lumMod val="50000"/>
            </a:schemeClr>
          </a:solidFill>
        </p:spPr>
        <p:txBody>
          <a:bodyPr wrap="square">
            <a:spAutoFit/>
          </a:bodyPr>
          <a:lstStyle/>
          <a:p>
            <a:pPr indent="450215" algn="ctr">
              <a:lnSpc>
                <a:spcPct val="150000"/>
              </a:lnSpc>
              <a:spcAft>
                <a:spcPts val="800"/>
              </a:spcAft>
            </a:pPr>
            <a:r>
              <a:rPr lang="pt-BR" sz="2000" b="1" dirty="0">
                <a:solidFill>
                  <a:schemeClr val="bg1"/>
                </a:solidFill>
                <a:effectLst/>
                <a:latin typeface="Calibri" panose="020F0502020204030204" pitchFamily="34" charset="0"/>
                <a:ea typeface="MinionPro-Regular"/>
                <a:cs typeface="Calibri" panose="020F0502020204030204" pitchFamily="34" charset="0"/>
              </a:rPr>
              <a:t>Importante afirmar, que o congelamento de recursos tem inclusive prejudicado o acesso em situações emergenciais para esse benefício, como as situações de trabalho infantil.</a:t>
            </a:r>
            <a:endParaRPr lang="pt-B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711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BE61D03-5D57-424E-BC2C-89E0E2990065}"/>
              </a:ext>
            </a:extLst>
          </p:cNvPr>
          <p:cNvSpPr>
            <a:spLocks noGrp="1"/>
          </p:cNvSpPr>
          <p:nvPr>
            <p:ph idx="1"/>
          </p:nvPr>
        </p:nvSpPr>
        <p:spPr>
          <a:xfrm>
            <a:off x="501986" y="1988744"/>
            <a:ext cx="6760462" cy="4580343"/>
          </a:xfrm>
        </p:spPr>
        <p:txBody>
          <a:bodyPr anchor="t">
            <a:normAutofit/>
          </a:bodyPr>
          <a:lstStyle/>
          <a:p>
            <a:pPr algn="just"/>
            <a:r>
              <a:rPr lang="pt-BR" sz="1900" dirty="0">
                <a:effectLst/>
                <a:latin typeface="Calibri" panose="020F0502020204030204" pitchFamily="34" charset="0"/>
                <a:ea typeface="MinionPro-Regular"/>
                <a:cs typeface="Calibri" panose="020F0502020204030204" pitchFamily="34" charset="0"/>
              </a:rPr>
              <a:t>A Assistência social viabiliza proteção para mais de </a:t>
            </a:r>
            <a:r>
              <a:rPr lang="pt-BR" sz="1900" b="1" dirty="0">
                <a:effectLst/>
                <a:latin typeface="Calibri" panose="020F0502020204030204" pitchFamily="34" charset="0"/>
                <a:ea typeface="MinionPro-Regular"/>
                <a:cs typeface="Calibri" panose="020F0502020204030204" pitchFamily="34" charset="0"/>
              </a:rPr>
              <a:t>4,6 milhões </a:t>
            </a:r>
            <a:r>
              <a:rPr lang="pt-BR" sz="1900" dirty="0">
                <a:effectLst/>
                <a:latin typeface="Calibri" panose="020F0502020204030204" pitchFamily="34" charset="0"/>
                <a:ea typeface="MinionPro-Regular"/>
                <a:cs typeface="Calibri" panose="020F0502020204030204" pitchFamily="34" charset="0"/>
              </a:rPr>
              <a:t>de beneficiários do Benefícios de Prestação Continuada - BPC, possibilitando renda às pessoas com deficiência e às pessoas idosas. </a:t>
            </a:r>
          </a:p>
          <a:p>
            <a:pPr algn="just"/>
            <a:r>
              <a:rPr lang="pt-BR" sz="1900" dirty="0">
                <a:effectLst/>
                <a:latin typeface="Calibri" panose="020F0502020204030204" pitchFamily="34" charset="0"/>
                <a:ea typeface="MinionPro-Regular"/>
                <a:cs typeface="Calibri" panose="020F0502020204030204" pitchFamily="34" charset="0"/>
              </a:rPr>
              <a:t>Os serviços e benefícios da Assistência Social realizam milhares de atendimentos diários para as </a:t>
            </a:r>
            <a:r>
              <a:rPr lang="pt-BR" sz="1900" b="1" dirty="0">
                <a:effectLst/>
                <a:latin typeface="Calibri" panose="020F0502020204030204" pitchFamily="34" charset="0"/>
                <a:ea typeface="MinionPro-Regular"/>
                <a:cs typeface="Calibri" panose="020F0502020204030204" pitchFamily="34" charset="0"/>
              </a:rPr>
              <a:t>situações de nascimento, morte, vulnerabilidade temporária, emergência e calamidade pública, tendo em vista a vulnerabilidade, a desproteção, o desemprego, os desastres ambientais, outras situações emergenciais</a:t>
            </a:r>
            <a:r>
              <a:rPr lang="pt-BR" sz="1900" dirty="0">
                <a:effectLst/>
                <a:latin typeface="Calibri" panose="020F0502020204030204" pitchFamily="34" charset="0"/>
                <a:ea typeface="MinionPro-Regular"/>
                <a:cs typeface="Calibri" panose="020F0502020204030204" pitchFamily="34" charset="0"/>
              </a:rPr>
              <a:t>, a exemplo da pandemia pelo novo coronavírus (COVID-19), onde a Saúde e a Assistência Social são consideradas legalmente políticas essenciais Estratégias de proteção social básica foram implementadas, como as equipes volantes, para a ampliação do atendimento a populações específica e territórios extensos, isolados, áreas rurais e de difícil acesso. </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1900" dirty="0"/>
          </a:p>
        </p:txBody>
      </p:sp>
      <p:pic>
        <p:nvPicPr>
          <p:cNvPr id="5" name="Imagem 4" descr="Ícone&#10;&#10;Descrição gerada automaticamente">
            <a:extLst>
              <a:ext uri="{FF2B5EF4-FFF2-40B4-BE49-F238E27FC236}">
                <a16:creationId xmlns:a16="http://schemas.microsoft.com/office/drawing/2014/main" id="{4B7EFDB1-0E55-4DDF-A642-D549C1AA7ED3}"/>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77041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C2A28D7-6996-471F-98CF-E1FD806F0BB8}"/>
              </a:ext>
            </a:extLst>
          </p:cNvPr>
          <p:cNvSpPr>
            <a:spLocks noGrp="1"/>
          </p:cNvSpPr>
          <p:nvPr>
            <p:ph idx="1"/>
          </p:nvPr>
        </p:nvSpPr>
        <p:spPr>
          <a:xfrm>
            <a:off x="572493" y="2071316"/>
            <a:ext cx="6713552" cy="4119172"/>
          </a:xfrm>
        </p:spPr>
        <p:txBody>
          <a:bodyPr anchor="t">
            <a:normAutofit/>
          </a:bodyPr>
          <a:lstStyle/>
          <a:p>
            <a:pPr algn="just"/>
            <a:r>
              <a:rPr lang="pt-BR" sz="2200" dirty="0">
                <a:effectLst/>
                <a:latin typeface="Calibri" panose="020F0502020204030204" pitchFamily="34" charset="0"/>
                <a:ea typeface="MinionPro-Regular"/>
                <a:cs typeface="Calibri" panose="020F0502020204030204" pitchFamily="34" charset="0"/>
              </a:rPr>
              <a:t>Importante destacar, ainda, que milhares de atendimentos são realizados todos os dias nos </a:t>
            </a:r>
            <a:r>
              <a:rPr lang="pt-BR" sz="2200" b="1" dirty="0">
                <a:effectLst/>
                <a:latin typeface="Calibri" panose="020F0502020204030204" pitchFamily="34" charset="0"/>
                <a:ea typeface="MinionPro-Regular"/>
                <a:cs typeface="Calibri" panose="020F0502020204030204" pitchFamily="34" charset="0"/>
              </a:rPr>
              <a:t>277 Centros-Pop</a:t>
            </a:r>
            <a:r>
              <a:rPr lang="pt-BR" sz="2200" dirty="0">
                <a:effectLst/>
                <a:latin typeface="Calibri" panose="020F0502020204030204" pitchFamily="34" charset="0"/>
                <a:ea typeface="MinionPro-Regular"/>
                <a:cs typeface="Calibri" panose="020F0502020204030204" pitchFamily="34" charset="0"/>
              </a:rPr>
              <a:t>;</a:t>
            </a:r>
          </a:p>
          <a:p>
            <a:pPr algn="just"/>
            <a:r>
              <a:rPr lang="pt-BR" sz="2200" b="1" dirty="0">
                <a:effectLst/>
                <a:latin typeface="Calibri" panose="020F0502020204030204" pitchFamily="34" charset="0"/>
                <a:ea typeface="MinionPro-Regular"/>
                <a:cs typeface="Calibri" panose="020F0502020204030204" pitchFamily="34" charset="0"/>
              </a:rPr>
              <a:t>8.026 Centros de Convivência;</a:t>
            </a:r>
            <a:r>
              <a:rPr lang="pt-BR" sz="2200" dirty="0">
                <a:effectLst/>
                <a:latin typeface="Calibri" panose="020F0502020204030204" pitchFamily="34" charset="0"/>
                <a:ea typeface="MinionPro-Regular"/>
                <a:cs typeface="Calibri" panose="020F0502020204030204" pitchFamily="34" charset="0"/>
              </a:rPr>
              <a:t> </a:t>
            </a:r>
          </a:p>
          <a:p>
            <a:pPr algn="just"/>
            <a:r>
              <a:rPr lang="pt-BR" sz="2200" b="1" dirty="0">
                <a:effectLst/>
                <a:latin typeface="Calibri" panose="020F0502020204030204" pitchFamily="34" charset="0"/>
                <a:ea typeface="MinionPro-Regular"/>
                <a:cs typeface="Calibri" panose="020F0502020204030204" pitchFamily="34" charset="0"/>
              </a:rPr>
              <a:t>5.589 Unidades de Acolhimento.</a:t>
            </a:r>
            <a:r>
              <a:rPr lang="pt-BR" sz="2200" dirty="0">
                <a:effectLst/>
                <a:latin typeface="Calibri" panose="020F0502020204030204" pitchFamily="34" charset="0"/>
                <a:ea typeface="MinionPro-Regular"/>
                <a:cs typeface="Calibri" panose="020F0502020204030204" pitchFamily="34" charset="0"/>
              </a:rPr>
              <a:t> </a:t>
            </a:r>
          </a:p>
          <a:p>
            <a:pPr algn="just"/>
            <a:r>
              <a:rPr lang="pt-BR" sz="2200" dirty="0">
                <a:effectLst/>
                <a:latin typeface="Calibri" panose="020F0502020204030204" pitchFamily="34" charset="0"/>
                <a:ea typeface="MinionPro-Regular"/>
                <a:cs typeface="Calibri" panose="020F0502020204030204" pitchFamily="34" charset="0"/>
              </a:rPr>
              <a:t>São mais de </a:t>
            </a:r>
            <a:r>
              <a:rPr lang="pt-BR" sz="2200" b="1" dirty="0">
                <a:effectLst/>
                <a:latin typeface="Calibri" panose="020F0502020204030204" pitchFamily="34" charset="0"/>
                <a:ea typeface="MinionPro-Regular"/>
                <a:cs typeface="Calibri" panose="020F0502020204030204" pitchFamily="34" charset="0"/>
              </a:rPr>
              <a:t>160 mil vagas de acolhimento.</a:t>
            </a:r>
            <a:r>
              <a:rPr lang="pt-BR" sz="2200" dirty="0">
                <a:effectLst/>
                <a:latin typeface="Calibri" panose="020F0502020204030204" pitchFamily="34" charset="0"/>
                <a:ea typeface="MinionPro-Regular"/>
                <a:cs typeface="Calibri" panose="020F0502020204030204" pitchFamily="34" charset="0"/>
              </a:rPr>
              <a:t> </a:t>
            </a:r>
          </a:p>
          <a:p>
            <a:pPr algn="just"/>
            <a:r>
              <a:rPr lang="pt-BR" sz="2200" b="1" dirty="0">
                <a:effectLst/>
                <a:latin typeface="Calibri" panose="020F0502020204030204" pitchFamily="34" charset="0"/>
                <a:ea typeface="MinionPro-Regular"/>
                <a:cs typeface="Calibri" panose="020F0502020204030204" pitchFamily="34" charset="0"/>
              </a:rPr>
              <a:t>São mais de 11 mil</a:t>
            </a:r>
            <a:r>
              <a:rPr lang="pt-BR" sz="2200" dirty="0">
                <a:effectLst/>
                <a:latin typeface="Calibri" panose="020F0502020204030204" pitchFamily="34" charset="0"/>
                <a:ea typeface="MinionPro-Regular"/>
                <a:cs typeface="Calibri" panose="020F0502020204030204" pitchFamily="34" charset="0"/>
              </a:rPr>
              <a:t> Entidades que prestam serviços ou defendem direitos no SUAS (Censo Suas, 2018).</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200" dirty="0"/>
          </a:p>
        </p:txBody>
      </p:sp>
      <p:pic>
        <p:nvPicPr>
          <p:cNvPr id="4" name="Imagem 3" descr="Ícone&#10;&#10;Descrição gerada automaticamente">
            <a:extLst>
              <a:ext uri="{FF2B5EF4-FFF2-40B4-BE49-F238E27FC236}">
                <a16:creationId xmlns:a16="http://schemas.microsoft.com/office/drawing/2014/main" id="{BBF7D635-303E-4CE5-894C-18C53304FDB0}"/>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8443" y="2093976"/>
            <a:ext cx="3941064" cy="4096512"/>
          </a:xfrm>
          <a:prstGeom prst="rect">
            <a:avLst/>
          </a:prstGeom>
        </p:spPr>
      </p:pic>
    </p:spTree>
    <p:extLst>
      <p:ext uri="{BB962C8B-B14F-4D97-AF65-F5344CB8AC3E}">
        <p14:creationId xmlns:p14="http://schemas.microsoft.com/office/powerpoint/2010/main" val="85491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3F3ACC3-C71A-409D-AC42-6946E99DBC92}"/>
              </a:ext>
            </a:extLst>
          </p:cNvPr>
          <p:cNvSpPr>
            <a:spLocks noGrp="1"/>
          </p:cNvSpPr>
          <p:nvPr>
            <p:ph idx="1"/>
          </p:nvPr>
        </p:nvSpPr>
        <p:spPr>
          <a:xfrm>
            <a:off x="509727" y="1004009"/>
            <a:ext cx="4142172" cy="5119687"/>
          </a:xfrm>
        </p:spPr>
        <p:txBody>
          <a:bodyPr>
            <a:noAutofit/>
          </a:bodyPr>
          <a:lstStyle/>
          <a:p>
            <a:pPr algn="just"/>
            <a:r>
              <a:rPr lang="pt-BR" sz="2000" dirty="0">
                <a:effectLst/>
                <a:latin typeface="Calibri" panose="020F0502020204030204" pitchFamily="34" charset="0"/>
                <a:ea typeface="MinionPro-Regular"/>
                <a:cs typeface="Calibri" panose="020F0502020204030204" pitchFamily="34" charset="0"/>
              </a:rPr>
              <a:t>Num país como o Brasil, um dos mais desiguais do mundo, a </a:t>
            </a:r>
            <a:r>
              <a:rPr lang="pt-BR" sz="2000" b="1" dirty="0">
                <a:effectLst/>
                <a:latin typeface="Calibri" panose="020F0502020204030204" pitchFamily="34" charset="0"/>
                <a:ea typeface="MinionPro-Regular"/>
                <a:cs typeface="Calibri" panose="020F0502020204030204" pitchFamily="34" charset="0"/>
              </a:rPr>
              <a:t>redução drástica dos direitos e de investimentos públicos é evidente e vem inviabilizando os sistemas públicos estatais, </a:t>
            </a:r>
            <a:r>
              <a:rPr lang="pt-BR" sz="2000" dirty="0">
                <a:effectLst/>
                <a:latin typeface="Calibri" panose="020F0502020204030204" pitchFamily="34" charset="0"/>
                <a:ea typeface="MinionPro-Regular"/>
                <a:cs typeface="Calibri" panose="020F0502020204030204" pitchFamily="34" charset="0"/>
              </a:rPr>
              <a:t>cuja função é garantir a efetivação dos </a:t>
            </a:r>
            <a:r>
              <a:rPr lang="pt-BR" sz="2000" b="1" dirty="0">
                <a:effectLst/>
                <a:latin typeface="Calibri" panose="020F0502020204030204" pitchFamily="34" charset="0"/>
                <a:ea typeface="MinionPro-Regular"/>
                <a:cs typeface="Calibri" panose="020F0502020204030204" pitchFamily="34" charset="0"/>
              </a:rPr>
              <a:t>direitos sociais. </a:t>
            </a:r>
          </a:p>
          <a:p>
            <a:pPr algn="just"/>
            <a:r>
              <a:rPr lang="pt-BR" sz="2000" dirty="0">
                <a:effectLst/>
                <a:latin typeface="Calibri" panose="020F0502020204030204" pitchFamily="34" charset="0"/>
                <a:ea typeface="MinionPro-Regular"/>
                <a:cs typeface="Calibri" panose="020F0502020204030204" pitchFamily="34" charset="0"/>
              </a:rPr>
              <a:t>As </a:t>
            </a:r>
            <a:r>
              <a:rPr lang="pt-BR" sz="2000" b="1" dirty="0">
                <a:effectLst/>
                <a:latin typeface="Calibri" panose="020F0502020204030204" pitchFamily="34" charset="0"/>
                <a:ea typeface="MinionPro-Regular"/>
                <a:cs typeface="Calibri" panose="020F0502020204030204" pitchFamily="34" charset="0"/>
              </a:rPr>
              <a:t>contrarreformas</a:t>
            </a:r>
            <a:r>
              <a:rPr lang="pt-BR" sz="2000" dirty="0">
                <a:effectLst/>
                <a:latin typeface="Calibri" panose="020F0502020204030204" pitchFamily="34" charset="0"/>
                <a:ea typeface="MinionPro-Regular"/>
                <a:cs typeface="Calibri" panose="020F0502020204030204" pitchFamily="34" charset="0"/>
              </a:rPr>
              <a:t> implementadas nos últimos anos, notadamente a </a:t>
            </a:r>
            <a:r>
              <a:rPr lang="pt-BR" sz="2000" b="1" dirty="0">
                <a:effectLst/>
                <a:latin typeface="Calibri" panose="020F0502020204030204" pitchFamily="34" charset="0"/>
                <a:ea typeface="MinionPro-Regular"/>
                <a:cs typeface="Calibri" panose="020F0502020204030204" pitchFamily="34" charset="0"/>
              </a:rPr>
              <a:t>trabalhista e a previdenciária, provocam o aprofundamento da desigualdade</a:t>
            </a:r>
            <a:r>
              <a:rPr lang="pt-BR" sz="2000" dirty="0">
                <a:effectLst/>
                <a:latin typeface="Calibri" panose="020F0502020204030204" pitchFamily="34" charset="0"/>
                <a:ea typeface="MinionPro-Regular"/>
                <a:cs typeface="Calibri" panose="020F0502020204030204" pitchFamily="34" charset="0"/>
              </a:rPr>
              <a:t>, o retorno da fome, o aumento da pobreza, a ampliação das violências, </a:t>
            </a:r>
            <a:r>
              <a:rPr lang="pt-BR" sz="2000" b="1" dirty="0">
                <a:effectLst/>
                <a:latin typeface="Calibri" panose="020F0502020204030204" pitchFamily="34" charset="0"/>
                <a:ea typeface="MinionPro-Regular"/>
                <a:cs typeface="Calibri" panose="020F0502020204030204" pitchFamily="34" charset="0"/>
              </a:rPr>
              <a:t>ao tempo em que a proteção social reduz. </a:t>
            </a:r>
            <a:endParaRPr lang="pt-B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2000" dirty="0"/>
          </a:p>
        </p:txBody>
      </p:sp>
      <p:pic>
        <p:nvPicPr>
          <p:cNvPr id="1028" name="Picture 4" descr="Brasil é o sétimo país com mais desigualdade no mundo, segundo a ONU">
            <a:extLst>
              <a:ext uri="{FF2B5EF4-FFF2-40B4-BE49-F238E27FC236}">
                <a16:creationId xmlns:a16="http://schemas.microsoft.com/office/drawing/2014/main" id="{CB2E9661-F6D8-4DE0-8FDE-2857AE854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9213"/>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or que no Brasil há muito mais desigualdade social que na Europa? [SEEB  Santos e Região]">
            <a:extLst>
              <a:ext uri="{FF2B5EF4-FFF2-40B4-BE49-F238E27FC236}">
                <a16:creationId xmlns:a16="http://schemas.microsoft.com/office/drawing/2014/main" id="{8004313D-4F6E-4209-8428-9F422B84F3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04" b="188"/>
          <a:stretch/>
        </p:blipFill>
        <p:spPr bwMode="auto">
          <a:xfrm>
            <a:off x="4747708" y="3820713"/>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2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DE ARTE EM ARTE : PINTURAS COM PESSOAS POBRES - PORTINARI E OUTROS ARTISTAS">
            <a:extLst>
              <a:ext uri="{FF2B5EF4-FFF2-40B4-BE49-F238E27FC236}">
                <a16:creationId xmlns:a16="http://schemas.microsoft.com/office/drawing/2014/main" id="{0577B98A-A7CB-4764-94CF-23C676037B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07714"/>
            <a:ext cx="3425609" cy="35976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 ARTE EM ARTE : PINTURAS COM PESSOAS POBRES - PORTINARI E OUTROS ARTISTAS">
            <a:extLst>
              <a:ext uri="{FF2B5EF4-FFF2-40B4-BE49-F238E27FC236}">
                <a16:creationId xmlns:a16="http://schemas.microsoft.com/office/drawing/2014/main" id="{0F3D1886-6E20-4C7F-926C-F3718E3BBC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507714"/>
            <a:ext cx="3433324"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098" name="Picture 2" descr="DE ARTE EM ARTE : PINTURAS COM PESSOAS POBRES - PORTINARI E OUTROS ARTISTAS">
            <a:extLst>
              <a:ext uri="{FF2B5EF4-FFF2-40B4-BE49-F238E27FC236}">
                <a16:creationId xmlns:a16="http://schemas.microsoft.com/office/drawing/2014/main" id="{29F033BA-22FF-487F-AA7A-7AA162BB4BD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797489" y="477749"/>
            <a:ext cx="2728387" cy="377040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ítulo 9">
            <a:extLst>
              <a:ext uri="{FF2B5EF4-FFF2-40B4-BE49-F238E27FC236}">
                <a16:creationId xmlns:a16="http://schemas.microsoft.com/office/drawing/2014/main" id="{48D40C26-80A1-4D79-BF87-09D5230E1038}"/>
              </a:ext>
            </a:extLst>
          </p:cNvPr>
          <p:cNvSpPr txBox="1">
            <a:spLocks noGrp="1"/>
          </p:cNvSpPr>
          <p:nvPr>
            <p:ph type="title"/>
          </p:nvPr>
        </p:nvSpPr>
        <p:spPr>
          <a:xfrm>
            <a:off x="637347" y="5027727"/>
            <a:ext cx="10468619" cy="1421928"/>
          </a:xfrm>
          <a:prstGeom prst="rect">
            <a:avLst/>
          </a:prstGeom>
          <a:noFill/>
        </p:spPr>
        <p:txBody>
          <a:bodyPr wrap="square">
            <a:spAutoFit/>
          </a:bodyPr>
          <a:lstStyle/>
          <a:p>
            <a:r>
              <a:rPr lang="pt-BR" sz="2400" b="1" i="0" u="none" strike="noStrike" baseline="0" dirty="0">
                <a:solidFill>
                  <a:schemeClr val="bg1"/>
                </a:solidFill>
                <a:latin typeface="Arial" panose="020B0604020202020204" pitchFamily="34" charset="0"/>
              </a:rPr>
              <a:t>O desafio inicial....</a:t>
            </a:r>
            <a:br>
              <a:rPr lang="pt-BR" sz="2400" b="1" i="0" u="none" strike="noStrike" baseline="0" dirty="0">
                <a:solidFill>
                  <a:schemeClr val="bg1"/>
                </a:solidFill>
                <a:latin typeface="Arial" panose="020B0604020202020204" pitchFamily="34" charset="0"/>
              </a:rPr>
            </a:br>
            <a:endParaRPr lang="pt-BR" sz="2400" b="1" i="0" u="none" strike="noStrike" baseline="0" dirty="0">
              <a:solidFill>
                <a:schemeClr val="bg1"/>
              </a:solidFill>
              <a:latin typeface="Arial" panose="020B0604020202020204" pitchFamily="34" charset="0"/>
            </a:endParaRPr>
          </a:p>
          <a:p>
            <a:pPr algn="just"/>
            <a:r>
              <a:rPr lang="pt-BR" sz="2400" b="1" i="0" u="none" strike="noStrike" baseline="0" dirty="0">
                <a:solidFill>
                  <a:srgbClr val="FFFFFF"/>
                </a:solidFill>
                <a:latin typeface="Arial" panose="020B0604020202020204" pitchFamily="34" charset="0"/>
              </a:rPr>
              <a:t>Uma visão social inovadora, </a:t>
            </a:r>
            <a:r>
              <a:rPr lang="pt-BR" sz="2400" b="1" i="0" u="none" strike="noStrike" baseline="0" dirty="0">
                <a:solidFill>
                  <a:srgbClr val="FFFF00"/>
                </a:solidFill>
                <a:latin typeface="Arial" panose="020B0604020202020204" pitchFamily="34" charset="0"/>
              </a:rPr>
              <a:t>pautada na dimensão ética de incluir ‘os invisíveis’ </a:t>
            </a:r>
            <a:r>
              <a:rPr lang="pt-BR" sz="2400" b="1" i="0" u="none" strike="noStrike" baseline="0" dirty="0">
                <a:solidFill>
                  <a:srgbClr val="FFFFFF"/>
                </a:solidFill>
                <a:latin typeface="Arial" panose="020B0604020202020204" pitchFamily="34" charset="0"/>
              </a:rPr>
              <a:t>enquanto integrantes de um situação social coletiva. </a:t>
            </a:r>
            <a:endParaRPr lang="pt-BR" sz="2400" dirty="0"/>
          </a:p>
        </p:txBody>
      </p:sp>
    </p:spTree>
    <p:extLst>
      <p:ext uri="{BB962C8B-B14F-4D97-AF65-F5344CB8AC3E}">
        <p14:creationId xmlns:p14="http://schemas.microsoft.com/office/powerpoint/2010/main" val="166340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14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UTIdoMICRO\Pictures\385443_177037442389429_100002495233134_350487_168916004_n.jpg">
            <a:extLst>
              <a:ext uri="{FF2B5EF4-FFF2-40B4-BE49-F238E27FC236}">
                <a16:creationId xmlns:a16="http://schemas.microsoft.com/office/drawing/2014/main" id="{4D57BB02-928C-4C29-88F1-6C66A220B027}"/>
              </a:ext>
            </a:extLst>
          </p:cNvPr>
          <p:cNvPicPr>
            <a:picLocks noGrp="1" noChangeAspect="1" noChangeArrowheads="1"/>
          </p:cNvPicPr>
          <p:nvPr>
            <p:ph idx="1"/>
          </p:nvPr>
        </p:nvPicPr>
        <p:blipFill>
          <a:blip r:embed="rId2"/>
          <a:srcRect/>
          <a:stretch>
            <a:fillRect/>
          </a:stretch>
        </p:blipFill>
        <p:spPr bwMode="auto">
          <a:xfrm>
            <a:off x="6162675" y="639763"/>
            <a:ext cx="2414588" cy="3440113"/>
          </a:xfrm>
          <a:prstGeom prst="rect">
            <a:avLst/>
          </a:prstGeom>
        </p:spPr>
      </p:pic>
      <p:pic>
        <p:nvPicPr>
          <p:cNvPr id="2052" name="Picture 4" descr="Assistentes sociais também estão na luta em defesa da seguridade social e  do Suas | CRESS MT">
            <a:extLst>
              <a:ext uri="{FF2B5EF4-FFF2-40B4-BE49-F238E27FC236}">
                <a16:creationId xmlns:a16="http://schemas.microsoft.com/office/drawing/2014/main" id="{B7FBCC17-95F4-40D6-96D7-68622BFA0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38" y="639763"/>
            <a:ext cx="2844800" cy="1863725"/>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ARTIGO - LUTA PELO FUNDEB COMO POLÍTICA PÚBLICA PERMANENTE! - APLB-Sindicato">
            <a:extLst>
              <a:ext uri="{FF2B5EF4-FFF2-40B4-BE49-F238E27FC236}">
                <a16:creationId xmlns:a16="http://schemas.microsoft.com/office/drawing/2014/main" id="{D1233B3D-40AD-4218-A2B5-EE2BCAE3D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938" y="2571750"/>
            <a:ext cx="2844800" cy="1508125"/>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CFESS - Conselho Federal de Serviço Social">
            <a:extLst>
              <a:ext uri="{FF2B5EF4-FFF2-40B4-BE49-F238E27FC236}">
                <a16:creationId xmlns:a16="http://schemas.microsoft.com/office/drawing/2014/main" id="{9F996312-31F8-41E6-8103-7E7EBDA4B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4148138"/>
            <a:ext cx="2070100" cy="2070100"/>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descr="Centrais definem dia 13 de agosto como data de luta contra | Política">
            <a:extLst>
              <a:ext uri="{FF2B5EF4-FFF2-40B4-BE49-F238E27FC236}">
                <a16:creationId xmlns:a16="http://schemas.microsoft.com/office/drawing/2014/main" id="{1B33E822-E5F2-4BC9-9279-4A63B69FBD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1038" y="4148138"/>
            <a:ext cx="3189288" cy="2070100"/>
          </a:xfrm>
          <a:prstGeom prst="rect">
            <a:avLst/>
          </a:prstGeom>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AFBC1D1-0C4C-4D9F-AE19-24241C527EEF}"/>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700" b="1" kern="1200">
                <a:solidFill>
                  <a:srgbClr val="FFFFFF"/>
                </a:solidFill>
                <a:latin typeface="+mj-lt"/>
                <a:ea typeface="+mj-ea"/>
                <a:cs typeface="+mj-cs"/>
              </a:rPr>
              <a:t>C</a:t>
            </a:r>
            <a:r>
              <a:rPr lang="en-US" sz="3700" b="1" kern="1200">
                <a:solidFill>
                  <a:srgbClr val="FFFFFF"/>
                </a:solidFill>
                <a:effectLst/>
                <a:latin typeface="+mj-lt"/>
                <a:ea typeface="+mj-ea"/>
                <a:cs typeface="+mj-cs"/>
              </a:rPr>
              <a:t>ONTRARREFORMAS ULTRANEOLIBERAIS </a:t>
            </a:r>
            <a:endParaRPr lang="en-US" sz="3700" b="1" kern="1200">
              <a:solidFill>
                <a:srgbClr val="FFFFFF"/>
              </a:solidFill>
              <a:latin typeface="+mj-lt"/>
              <a:ea typeface="+mj-ea"/>
              <a:cs typeface="+mj-cs"/>
            </a:endParaRPr>
          </a:p>
        </p:txBody>
      </p:sp>
    </p:spTree>
    <p:extLst>
      <p:ext uri="{BB962C8B-B14F-4D97-AF65-F5344CB8AC3E}">
        <p14:creationId xmlns:p14="http://schemas.microsoft.com/office/powerpoint/2010/main" val="222511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rautos d'El-Rei | A farsa da soberania popular">
            <a:extLst>
              <a:ext uri="{FF2B5EF4-FFF2-40B4-BE49-F238E27FC236}">
                <a16:creationId xmlns:a16="http://schemas.microsoft.com/office/drawing/2014/main" id="{2CFB8E23-8766-47C4-AF41-4055182DA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5" r="1257"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3A1A6FBD-5FC1-4AA2-9019-3D02FB22C643}"/>
              </a:ext>
            </a:extLst>
          </p:cNvPr>
          <p:cNvSpPr>
            <a:spLocks noGrp="1"/>
          </p:cNvSpPr>
          <p:nvPr>
            <p:ph idx="1"/>
          </p:nvPr>
        </p:nvSpPr>
        <p:spPr>
          <a:xfrm>
            <a:off x="5297762" y="2706624"/>
            <a:ext cx="6251110" cy="3483864"/>
          </a:xfrm>
        </p:spPr>
        <p:txBody>
          <a:bodyPr>
            <a:normAutofit/>
          </a:bodyPr>
          <a:lstStyle/>
          <a:p>
            <a:r>
              <a:rPr lang="pt-BR" dirty="0">
                <a:effectLst/>
                <a:latin typeface="Calibri" panose="020F0502020204030204" pitchFamily="34" charset="0"/>
                <a:ea typeface="MinionPro-Regular"/>
                <a:cs typeface="Calibri" panose="020F0502020204030204" pitchFamily="34" charset="0"/>
              </a:rPr>
              <a:t>O desprezo da vida, da soberania popular, do desenvolvimento sustentável e dos direitos humanos, faz parte de um projeto de governo que coloca em risco a democracia e as conquistas sociais indispensáveis para uma sociedade igualitária e justa.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46734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D7F3906-D8DE-46AD-80CB-7266CAC2BEB8}"/>
              </a:ext>
            </a:extLst>
          </p:cNvPr>
          <p:cNvSpPr>
            <a:spLocks noGrp="1"/>
          </p:cNvSpPr>
          <p:nvPr>
            <p:ph idx="1"/>
          </p:nvPr>
        </p:nvSpPr>
        <p:spPr>
          <a:xfrm>
            <a:off x="676276" y="920611"/>
            <a:ext cx="5092194" cy="4351338"/>
          </a:xfrm>
        </p:spPr>
        <p:txBody>
          <a:bodyPr>
            <a:noAutofit/>
          </a:bodyPr>
          <a:lstStyle/>
          <a:p>
            <a:pPr marL="571500" indent="-342900">
              <a:spcAft>
                <a:spcPts val="800"/>
              </a:spcAft>
              <a:buFont typeface="Wingdings" panose="05000000000000000000" pitchFamily="2" charset="2"/>
              <a:buChar char="ü"/>
            </a:pPr>
            <a:r>
              <a:rPr lang="pt-BR" sz="2000" dirty="0">
                <a:effectLst/>
                <a:latin typeface="Calibri" panose="020F0502020204030204" pitchFamily="34" charset="0"/>
                <a:ea typeface="MinionPro-Regular"/>
                <a:cs typeface="Calibri" panose="020F0502020204030204" pitchFamily="34" charset="0"/>
              </a:rPr>
              <a:t>A Assistência social está em risco evidente, assim como o conjunto dos demais direitos conquistados, do ponto de vista legal e no âmbito das políticas públicas, assim como as possibilidades de novos direitos engendrados no necessário processo de descolonização do Estado e da sociedade (SILVEIRA, 2017).</a:t>
            </a:r>
            <a:endParaRPr lang="pt-BR" sz="2000" dirty="0">
              <a:latin typeface="Calibri" panose="020F0502020204030204" pitchFamily="34" charset="0"/>
              <a:ea typeface="MinionPro-Regular"/>
              <a:cs typeface="Times New Roman" panose="02020603050405020304" pitchFamily="18" charset="0"/>
            </a:endParaRPr>
          </a:p>
          <a:p>
            <a:pPr marL="571500" indent="-342900">
              <a:spcAft>
                <a:spcPts val="800"/>
              </a:spcAft>
              <a:buFont typeface="Wingdings" panose="05000000000000000000" pitchFamily="2" charset="2"/>
              <a:buChar char="ü"/>
            </a:pPr>
            <a:r>
              <a:rPr lang="pt-BR" sz="2000" b="1" dirty="0">
                <a:effectLst/>
                <a:latin typeface="Calibri" panose="020F0502020204030204" pitchFamily="34" charset="0"/>
                <a:ea typeface="MinionPro-Regular"/>
                <a:cs typeface="Calibri" panose="020F0502020204030204" pitchFamily="34" charset="0"/>
              </a:rPr>
              <a:t>A descontinuidade no processo de aprimoramento do SUAS, com absoluta fragilização das condições políticas e institucionais necessárias para sua consolidação, em consonância com o II Plano Decenal (2016/2026), </a:t>
            </a:r>
            <a:r>
              <a:rPr lang="pt-BR" sz="2000" dirty="0">
                <a:effectLst/>
                <a:latin typeface="Calibri" panose="020F0502020204030204" pitchFamily="34" charset="0"/>
                <a:ea typeface="MinionPro-Regular"/>
                <a:cs typeface="Calibri" panose="020F0502020204030204" pitchFamily="34" charset="0"/>
              </a:rPr>
              <a:t>a resistência é parte do processo contraditório e deve ser potencializada nos processos de </a:t>
            </a:r>
            <a:r>
              <a:rPr lang="pt-BR" sz="2000" b="1" dirty="0">
                <a:effectLst/>
                <a:latin typeface="Calibri" panose="020F0502020204030204" pitchFamily="34" charset="0"/>
                <a:ea typeface="MinionPro-Regular"/>
                <a:cs typeface="Calibri" panose="020F0502020204030204" pitchFamily="34" charset="0"/>
              </a:rPr>
              <a:t>contra hegemonia.</a:t>
            </a:r>
            <a:endParaRPr lang="pt-BR"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000" dirty="0"/>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1º de maio foi um dia de resistência e luta - SINDEESMAT">
            <a:extLst>
              <a:ext uri="{FF2B5EF4-FFF2-40B4-BE49-F238E27FC236}">
                <a16:creationId xmlns:a16="http://schemas.microsoft.com/office/drawing/2014/main" id="{2174A0B5-C79A-4854-B6C1-D00F7ED3E7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098" name="Picture 2" descr="Como avaliar um risco de segurança da informação | Solvimm">
            <a:extLst>
              <a:ext uri="{FF2B5EF4-FFF2-40B4-BE49-F238E27FC236}">
                <a16:creationId xmlns:a16="http://schemas.microsoft.com/office/drawing/2014/main" id="{3E931C4B-1032-4138-9241-8E660F40B6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30" r="22849"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5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2033B6B-F923-4A38-900F-74FDF7C04AE5}"/>
              </a:ext>
            </a:extLst>
          </p:cNvPr>
          <p:cNvSpPr>
            <a:spLocks noGrp="1"/>
          </p:cNvSpPr>
          <p:nvPr>
            <p:ph idx="1"/>
          </p:nvPr>
        </p:nvSpPr>
        <p:spPr>
          <a:xfrm>
            <a:off x="572493" y="1893760"/>
            <a:ext cx="6713552" cy="4763960"/>
          </a:xfrm>
        </p:spPr>
        <p:txBody>
          <a:bodyPr anchor="t">
            <a:noAutofit/>
          </a:bodyPr>
          <a:lstStyle/>
          <a:p>
            <a:pPr algn="just"/>
            <a:r>
              <a:rPr lang="pt-BR" sz="1800" dirty="0">
                <a:effectLst/>
                <a:latin typeface="Calibri" panose="020F0502020204030204" pitchFamily="34" charset="0"/>
                <a:ea typeface="MinionPro-Regular"/>
                <a:cs typeface="Calibri" panose="020F0502020204030204" pitchFamily="34" charset="0"/>
              </a:rPr>
              <a:t>As p</a:t>
            </a:r>
            <a:r>
              <a:rPr lang="pt-BR" sz="1800" dirty="0">
                <a:latin typeface="Calibri" panose="020F0502020204030204" pitchFamily="34" charset="0"/>
                <a:ea typeface="MinionPro-Regular"/>
                <a:cs typeface="Calibri" panose="020F0502020204030204" pitchFamily="34" charset="0"/>
              </a:rPr>
              <a:t>éssimas </a:t>
            </a:r>
            <a:r>
              <a:rPr lang="pt-BR" sz="1800" dirty="0">
                <a:effectLst/>
                <a:latin typeface="Calibri" panose="020F0502020204030204" pitchFamily="34" charset="0"/>
                <a:ea typeface="MinionPro-Regular"/>
                <a:cs typeface="Calibri" panose="020F0502020204030204" pitchFamily="34" charset="0"/>
              </a:rPr>
              <a:t>condições de vida da população;</a:t>
            </a:r>
          </a:p>
          <a:p>
            <a:pPr algn="just"/>
            <a:r>
              <a:rPr lang="pt-BR" sz="1800" dirty="0">
                <a:latin typeface="Calibri" panose="020F0502020204030204" pitchFamily="34" charset="0"/>
                <a:ea typeface="MinionPro-Regular"/>
                <a:cs typeface="Calibri" panose="020F0502020204030204" pitchFamily="34" charset="0"/>
              </a:rPr>
              <a:t>O</a:t>
            </a:r>
            <a:r>
              <a:rPr lang="pt-BR" sz="1800" dirty="0">
                <a:effectLst/>
                <a:latin typeface="Calibri" panose="020F0502020204030204" pitchFamily="34" charset="0"/>
                <a:ea typeface="MinionPro-Regular"/>
                <a:cs typeface="Calibri" panose="020F0502020204030204" pitchFamily="34" charset="0"/>
              </a:rPr>
              <a:t> aumento das desproteções, comprometendo, inclusive, os avanços em termos do desenvolvimento humano, local e territorial, respeitando as especificidades do modo de vida da população.</a:t>
            </a:r>
          </a:p>
          <a:p>
            <a:pPr algn="just"/>
            <a:r>
              <a:rPr lang="pt-BR" sz="1800" dirty="0">
                <a:effectLst/>
                <a:latin typeface="Calibri" panose="020F0502020204030204" pitchFamily="34" charset="0"/>
                <a:ea typeface="MinionPro-Regular"/>
                <a:cs typeface="Calibri" panose="020F0502020204030204" pitchFamily="34" charset="0"/>
              </a:rPr>
              <a:t>Dentre as ameaças ao SUAS, destaca-se o </a:t>
            </a:r>
            <a:r>
              <a:rPr lang="pt-BR" sz="1800" dirty="0" err="1">
                <a:effectLst/>
                <a:latin typeface="Calibri" panose="020F0502020204030204" pitchFamily="34" charset="0"/>
                <a:ea typeface="MinionPro-Regular"/>
                <a:cs typeface="Calibri" panose="020F0502020204030204" pitchFamily="34" charset="0"/>
              </a:rPr>
              <a:t>desfinanciamento</a:t>
            </a:r>
            <a:r>
              <a:rPr lang="pt-BR" sz="1800" dirty="0">
                <a:effectLst/>
                <a:latin typeface="Calibri" panose="020F0502020204030204" pitchFamily="34" charset="0"/>
                <a:ea typeface="MinionPro-Regular"/>
                <a:cs typeface="Calibri" panose="020F0502020204030204" pitchFamily="34" charset="0"/>
              </a:rPr>
              <a:t> acelerado, por meio da Emenda Constitucional no 95/16, que congela os recursos por 20 anos;</a:t>
            </a:r>
          </a:p>
          <a:p>
            <a:pPr algn="just"/>
            <a:r>
              <a:rPr lang="pt-BR" sz="1800" b="1" i="0" u="none" strike="noStrike" baseline="0" dirty="0"/>
              <a:t>2016</a:t>
            </a:r>
            <a:r>
              <a:rPr lang="pt-BR" sz="1800" b="0" i="0" u="none" strike="noStrike" baseline="0" dirty="0"/>
              <a:t>, com a ascensão de um governo de centro-direita no Brasil. A política de assistência social e o SUAS começaram a vivenciar retrocessos. Estes caminhavam até o episódio da pandemia, com ínfimos investimentos públicos, com cortes orçamentários no ano posterior;</a:t>
            </a:r>
          </a:p>
          <a:p>
            <a:pPr algn="just"/>
            <a:r>
              <a:rPr lang="pt-BR" sz="1800" b="1" i="0" u="none" strike="noStrike" baseline="0" dirty="0"/>
              <a:t>2018</a:t>
            </a:r>
            <a:r>
              <a:rPr lang="pt-BR" sz="1800" b="0" i="0" u="none" strike="noStrike" baseline="0" dirty="0"/>
              <a:t>, frente a ofensiva neoliberal brasileira, houve intensos ajustes fiscais com víeis ultraconservadores nas políticas sociais públicas. </a:t>
            </a:r>
            <a:endParaRPr lang="pt-BR" sz="1800" dirty="0">
              <a:effectLst/>
              <a:latin typeface="Calibri" panose="020F0502020204030204" pitchFamily="34" charset="0"/>
              <a:ea typeface="MinionPro-Regular"/>
              <a:cs typeface="Calibri" panose="020F0502020204030204" pitchFamily="34" charset="0"/>
            </a:endParaRPr>
          </a:p>
          <a:p>
            <a:pPr algn="just"/>
            <a:r>
              <a:rPr lang="pt-BR" sz="1800" dirty="0">
                <a:latin typeface="Calibri" panose="020F0502020204030204" pitchFamily="34" charset="0"/>
                <a:ea typeface="MinionPro-Regular"/>
                <a:cs typeface="Calibri" panose="020F0502020204030204" pitchFamily="34" charset="0"/>
              </a:rPr>
              <a:t>M</a:t>
            </a:r>
            <a:r>
              <a:rPr lang="pt-BR" sz="1800" dirty="0">
                <a:effectLst/>
                <a:latin typeface="Calibri" panose="020F0502020204030204" pitchFamily="34" charset="0"/>
                <a:ea typeface="MinionPro-Regular"/>
                <a:cs typeface="Calibri" panose="020F0502020204030204" pitchFamily="34" charset="0"/>
              </a:rPr>
              <a:t>edidas que buscam adequar o orçamento ao projeto de ajuste fiscal</a:t>
            </a:r>
            <a:r>
              <a:rPr lang="pt-BR" sz="1800" dirty="0">
                <a:latin typeface="Calibri" panose="020F0502020204030204" pitchFamily="34" charset="0"/>
                <a:ea typeface="MinionPro-Regular"/>
                <a:cs typeface="Calibri" panose="020F0502020204030204" pitchFamily="34" charset="0"/>
              </a:rPr>
              <a:t>;</a:t>
            </a:r>
            <a:endParaRPr lang="pt-BR" sz="1800" dirty="0">
              <a:effectLst/>
              <a:latin typeface="Calibri" panose="020F0502020204030204" pitchFamily="34" charset="0"/>
              <a:ea typeface="MinionPro-Regular"/>
              <a:cs typeface="Calibri" panose="020F0502020204030204" pitchFamily="34" charset="0"/>
            </a:endParaRPr>
          </a:p>
          <a:p>
            <a:pPr algn="just"/>
            <a:endParaRPr lang="pt-BR" sz="1800" dirty="0"/>
          </a:p>
        </p:txBody>
      </p:sp>
      <p:pic>
        <p:nvPicPr>
          <p:cNvPr id="5122" name="Picture 2" descr="Observação indireta: características, vantagens e desvantagens -  Maestrovirtuale.com">
            <a:extLst>
              <a:ext uri="{FF2B5EF4-FFF2-40B4-BE49-F238E27FC236}">
                <a16:creationId xmlns:a16="http://schemas.microsoft.com/office/drawing/2014/main" id="{E9AB333C-E71B-4F7B-AACE-0F0D10388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9" r="836" b="-3"/>
          <a:stretch/>
        </p:blipFill>
        <p:spPr bwMode="auto">
          <a:xfrm>
            <a:off x="7678443" y="211226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36AABF79-3CAA-47E5-A438-CD847A2232E8}"/>
              </a:ext>
            </a:extLst>
          </p:cNvPr>
          <p:cNvSpPr txBox="1"/>
          <p:nvPr/>
        </p:nvSpPr>
        <p:spPr>
          <a:xfrm>
            <a:off x="713332" y="670774"/>
            <a:ext cx="9291801" cy="707886"/>
          </a:xfrm>
          <a:prstGeom prst="rect">
            <a:avLst/>
          </a:prstGeom>
          <a:noFill/>
        </p:spPr>
        <p:txBody>
          <a:bodyPr wrap="square">
            <a:spAutoFit/>
          </a:bodyPr>
          <a:lstStyle/>
          <a:p>
            <a:r>
              <a:rPr lang="pt-BR" sz="4000" b="0" i="0" u="none" strike="noStrike" baseline="0" dirty="0">
                <a:latin typeface="+mj-lt"/>
              </a:rPr>
              <a:t>Entretanto, a conjuntura se altera....</a:t>
            </a:r>
            <a:endParaRPr lang="pt-BR" sz="4000" dirty="0">
              <a:latin typeface="+mj-lt"/>
            </a:endParaRPr>
          </a:p>
        </p:txBody>
      </p:sp>
    </p:spTree>
    <p:extLst>
      <p:ext uri="{BB962C8B-B14F-4D97-AF65-F5344CB8AC3E}">
        <p14:creationId xmlns:p14="http://schemas.microsoft.com/office/powerpoint/2010/main" val="4187830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2033B6B-F923-4A38-900F-74FDF7C04AE5}"/>
              </a:ext>
            </a:extLst>
          </p:cNvPr>
          <p:cNvSpPr>
            <a:spLocks noGrp="1"/>
          </p:cNvSpPr>
          <p:nvPr>
            <p:ph idx="1"/>
          </p:nvPr>
        </p:nvSpPr>
        <p:spPr>
          <a:xfrm>
            <a:off x="643514" y="1991417"/>
            <a:ext cx="6713552" cy="4119172"/>
          </a:xfrm>
        </p:spPr>
        <p:txBody>
          <a:bodyPr anchor="t">
            <a:normAutofit/>
          </a:bodyPr>
          <a:lstStyle/>
          <a:p>
            <a:pPr algn="just"/>
            <a:r>
              <a:rPr lang="pt-BR" sz="1900" b="1" i="0" u="none" strike="noStrike" baseline="0" dirty="0"/>
              <a:t>2019,</a:t>
            </a:r>
            <a:r>
              <a:rPr lang="pt-BR" sz="1900" b="0" i="0" u="none" strike="noStrike" baseline="0" dirty="0"/>
              <a:t> com a chegada no governo federal e com a liderança do país por um presidente de um partido de extrema-direita, foi intensificado o </a:t>
            </a:r>
            <a:r>
              <a:rPr lang="pt-BR" sz="1900" b="0" i="0" u="none" strike="noStrike" baseline="0" dirty="0" err="1"/>
              <a:t>desfinanciamento</a:t>
            </a:r>
            <a:r>
              <a:rPr lang="pt-BR" sz="1900" b="0" i="0" u="none" strike="noStrike" baseline="0" dirty="0"/>
              <a:t> e o desmonte do SUAS, este que já vinha estruturalmente frágil. </a:t>
            </a:r>
          </a:p>
          <a:p>
            <a:pPr algn="just"/>
            <a:r>
              <a:rPr lang="pt-BR" sz="1900" dirty="0">
                <a:latin typeface="Calibri" panose="020F0502020204030204" pitchFamily="34" charset="0"/>
                <a:ea typeface="MinionPro-Regular"/>
                <a:cs typeface="Calibri" panose="020F0502020204030204" pitchFamily="34" charset="0"/>
              </a:rPr>
              <a:t>A a</a:t>
            </a:r>
            <a:r>
              <a:rPr lang="pt-BR" sz="1900" dirty="0">
                <a:effectLst/>
                <a:latin typeface="Calibri" panose="020F0502020204030204" pitchFamily="34" charset="0"/>
                <a:ea typeface="MinionPro-Regular"/>
                <a:cs typeface="Calibri" panose="020F0502020204030204" pitchFamily="34" charset="0"/>
              </a:rPr>
              <a:t>plicação de dispositivos redutores de recursos, a exemplo da </a:t>
            </a:r>
            <a:r>
              <a:rPr lang="pt-BR" sz="1900" b="1" dirty="0">
                <a:effectLst/>
                <a:latin typeface="Calibri" panose="020F0502020204030204" pitchFamily="34" charset="0"/>
                <a:ea typeface="MinionPro-Regular"/>
                <a:cs typeface="Calibri" panose="020F0502020204030204" pitchFamily="34" charset="0"/>
              </a:rPr>
              <a:t>Portaria no 2.262 do Ministério da Cidadania, de 20 de dezembro de 2019, tendo em vista seus efeitos de redução de recursos, equalizados conforme disponibilidade orçamentária anual, no repasse das parcelas do Fundo Nacional de Assistência Social aos Fundos Municipais, em detrimento das garantias constitucionais e legais</a:t>
            </a:r>
            <a:r>
              <a:rPr lang="pt-BR" sz="1900" dirty="0">
                <a:effectLst/>
                <a:latin typeface="Calibri" panose="020F0502020204030204" pitchFamily="34" charset="0"/>
                <a:ea typeface="MinionPro-Regular"/>
                <a:cs typeface="Calibri" panose="020F0502020204030204" pitchFamily="34" charset="0"/>
              </a:rPr>
              <a:t>.</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900" b="1" i="0" u="none" strike="noStrike" baseline="0" dirty="0"/>
              <a:t>2020,</a:t>
            </a:r>
            <a:r>
              <a:rPr lang="pt-BR" sz="1900" b="0" i="0" u="none" strike="noStrike" baseline="0" dirty="0"/>
              <a:t> o or</a:t>
            </a:r>
            <a:r>
              <a:rPr lang="pt-BR" sz="1900" dirty="0"/>
              <a:t>ç</a:t>
            </a:r>
            <a:r>
              <a:rPr lang="pt-BR" sz="1900" b="0" i="0" u="none" strike="noStrike" baseline="0" dirty="0"/>
              <a:t>amento previsto pela Lei Orçamentária Anual para o Fundo Nacional de Assistência Social (FNAS) foi ainda 15% menor que do ano anterior.</a:t>
            </a:r>
            <a:endParaRPr lang="pt-BR" sz="1900" dirty="0"/>
          </a:p>
          <a:p>
            <a:pPr marL="0" indent="0" algn="just">
              <a:buNone/>
            </a:pPr>
            <a:endParaRPr lang="pt-BR" sz="1900" dirty="0"/>
          </a:p>
        </p:txBody>
      </p:sp>
      <p:pic>
        <p:nvPicPr>
          <p:cNvPr id="6" name="Picture 2" descr="Observação indireta: características, vantagens e desvantagens -  Maestrovirtuale.com">
            <a:extLst>
              <a:ext uri="{FF2B5EF4-FFF2-40B4-BE49-F238E27FC236}">
                <a16:creationId xmlns:a16="http://schemas.microsoft.com/office/drawing/2014/main" id="{0F561361-DDB5-4487-BFFE-F2434696C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9" r="836"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6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59705CA-C138-42F6-BD66-06819A4A56C6}"/>
              </a:ext>
            </a:extLst>
          </p:cNvPr>
          <p:cNvSpPr>
            <a:spLocks noGrp="1"/>
          </p:cNvSpPr>
          <p:nvPr>
            <p:ph idx="1"/>
          </p:nvPr>
        </p:nvSpPr>
        <p:spPr>
          <a:xfrm>
            <a:off x="572493" y="1918916"/>
            <a:ext cx="6713552" cy="4119172"/>
          </a:xfrm>
        </p:spPr>
        <p:txBody>
          <a:bodyPr anchor="t">
            <a:normAutofit/>
          </a:bodyPr>
          <a:lstStyle/>
          <a:p>
            <a:pPr algn="just"/>
            <a:r>
              <a:rPr lang="pt-BR" sz="2400" b="0" i="0" u="none" strike="noStrike" baseline="0" dirty="0"/>
              <a:t>O Colegiado Nacional de Gestores Municipais de Assistência Social (CONGEMAS) em nota neste ano de 2020, manifesta que diante da conjuntura atual vivida, frente ao desmonte do SUAS e do cenário pandêmico, têm-se implicações graves sobre o sistema único, principalmente em função do não repasse do orçamentário previsto e do não pagamento de despesas dos exercícios anteriores, que desconsidera os processos inerentes ao ciclo da política em todos os âmbitos das esferas de governo.</a:t>
            </a:r>
            <a:endParaRPr lang="pt-BR" sz="2400" dirty="0"/>
          </a:p>
        </p:txBody>
      </p:sp>
      <p:pic>
        <p:nvPicPr>
          <p:cNvPr id="4" name="Picture 2" descr="Observação indireta: características, vantagens e desvantagens -  Maestrovirtuale.com">
            <a:extLst>
              <a:ext uri="{FF2B5EF4-FFF2-40B4-BE49-F238E27FC236}">
                <a16:creationId xmlns:a16="http://schemas.microsoft.com/office/drawing/2014/main" id="{1976F8E0-B547-49BE-A395-4D70E73B36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9" r="836"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66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AF68CB5-D519-4070-A998-B86F0FB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8 coisas que você precisa saber sobre educação online">
            <a:extLst>
              <a:ext uri="{FF2B5EF4-FFF2-40B4-BE49-F238E27FC236}">
                <a16:creationId xmlns:a16="http://schemas.microsoft.com/office/drawing/2014/main" id="{7964923D-5E5A-45CB-888E-0BAE48204E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3" r="13934" b="-4"/>
          <a:stretch/>
        </p:blipFill>
        <p:spPr bwMode="auto">
          <a:xfrm>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Os principais desafios da profissão de Administrador de Empresas">
            <a:extLst>
              <a:ext uri="{FF2B5EF4-FFF2-40B4-BE49-F238E27FC236}">
                <a16:creationId xmlns:a16="http://schemas.microsoft.com/office/drawing/2014/main" id="{2EAAEFBF-8B77-4C06-9A16-A7E3E65BB7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43" r="10531" b="-3"/>
          <a:stretch/>
        </p:blipFill>
        <p:spPr bwMode="auto">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10" descr="Estados e municípios vão receber R$ 331 milhões para assistência social |  DMD Consultoria">
            <a:extLst>
              <a:ext uri="{FF2B5EF4-FFF2-40B4-BE49-F238E27FC236}">
                <a16:creationId xmlns:a16="http://schemas.microsoft.com/office/drawing/2014/main" id="{04CA6B77-8789-49D8-815A-2A02E242C4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1" r="15648"/>
          <a:stretch/>
        </p:blipFill>
        <p:spPr bwMode="auto">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8" descr="Curso Online e Gratuito de Introdução Carteira de Trabalho e Previdência  Social (CTPS)">
            <a:extLst>
              <a:ext uri="{FF2B5EF4-FFF2-40B4-BE49-F238E27FC236}">
                <a16:creationId xmlns:a16="http://schemas.microsoft.com/office/drawing/2014/main" id="{E3C96569-3922-48AE-A0CB-49B0892BC1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77" r="32500" b="-2"/>
          <a:stretch/>
        </p:blipFill>
        <p:spPr bwMode="auto">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a:noFill/>
          <a:extLst>
            <a:ext uri="{909E8E84-426E-40DD-AFC4-6F175D3DCCD1}">
              <a14:hiddenFill xmlns:a14="http://schemas.microsoft.com/office/drawing/2010/main">
                <a:solidFill>
                  <a:srgbClr val="FFFFFF"/>
                </a:solidFill>
              </a14:hiddenFill>
            </a:ext>
          </a:extLst>
        </p:spPr>
      </p:pic>
      <p:sp>
        <p:nvSpPr>
          <p:cNvPr id="18" name="Arc 17">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6468">
            <a:off x="7783403" y="326268"/>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ítulo 1">
            <a:extLst>
              <a:ext uri="{FF2B5EF4-FFF2-40B4-BE49-F238E27FC236}">
                <a16:creationId xmlns:a16="http://schemas.microsoft.com/office/drawing/2014/main" id="{ACCBC5BC-E587-4EE8-BA37-ADFE8502C10A}"/>
              </a:ext>
            </a:extLst>
          </p:cNvPr>
          <p:cNvSpPr>
            <a:spLocks noGrp="1"/>
          </p:cNvSpPr>
          <p:nvPr>
            <p:ph type="title"/>
          </p:nvPr>
        </p:nvSpPr>
        <p:spPr>
          <a:xfrm>
            <a:off x="6532728" y="486184"/>
            <a:ext cx="5015804" cy="1325563"/>
          </a:xfrm>
        </p:spPr>
        <p:txBody>
          <a:bodyPr>
            <a:normAutofit/>
          </a:bodyPr>
          <a:lstStyle/>
          <a:p>
            <a:pPr algn="ctr"/>
            <a:r>
              <a:rPr lang="pt-BR" sz="4400" b="1" dirty="0"/>
              <a:t>VETOS AO ORÇAMENTO 2022</a:t>
            </a:r>
            <a:endParaRPr lang="pt-BR" dirty="0"/>
          </a:p>
        </p:txBody>
      </p:sp>
      <p:sp>
        <p:nvSpPr>
          <p:cNvPr id="13" name="Content Placeholder 12">
            <a:extLst>
              <a:ext uri="{FF2B5EF4-FFF2-40B4-BE49-F238E27FC236}">
                <a16:creationId xmlns:a16="http://schemas.microsoft.com/office/drawing/2014/main" id="{D4A7154C-4553-F0FF-7A81-F68FE779321B}"/>
              </a:ext>
            </a:extLst>
          </p:cNvPr>
          <p:cNvSpPr>
            <a:spLocks noGrp="1"/>
          </p:cNvSpPr>
          <p:nvPr>
            <p:ph idx="1"/>
          </p:nvPr>
        </p:nvSpPr>
        <p:spPr>
          <a:xfrm>
            <a:off x="6532728" y="1946684"/>
            <a:ext cx="5015804" cy="4351338"/>
          </a:xfrm>
        </p:spPr>
        <p:txBody>
          <a:bodyPr>
            <a:normAutofit fontScale="92500" lnSpcReduction="10000"/>
          </a:bodyPr>
          <a:lstStyle/>
          <a:p>
            <a:r>
              <a:rPr lang="pt-BR" sz="2800" dirty="0"/>
              <a:t>TIRA R$ 3,1 BI DE ÁREAS SOCIAIS</a:t>
            </a:r>
          </a:p>
          <a:p>
            <a:pPr marL="0" indent="0">
              <a:buNone/>
            </a:pPr>
            <a:endParaRPr lang="pt-BR" sz="2800" dirty="0"/>
          </a:p>
          <a:p>
            <a:pPr>
              <a:buFont typeface="Wingdings" panose="05000000000000000000" pitchFamily="2" charset="2"/>
              <a:buChar char="ü"/>
            </a:pPr>
            <a:r>
              <a:rPr lang="pt-BR" sz="2800" dirty="0"/>
              <a:t>Educação – R$ 740 MI</a:t>
            </a:r>
          </a:p>
          <a:p>
            <a:pPr>
              <a:buFont typeface="Wingdings" panose="05000000000000000000" pitchFamily="2" charset="2"/>
              <a:buChar char="ü"/>
            </a:pPr>
            <a:r>
              <a:rPr lang="pt-BR" sz="2800" dirty="0"/>
              <a:t>Trabalho e Previdência – R$ 1 BILHÃO</a:t>
            </a:r>
          </a:p>
          <a:p>
            <a:pPr>
              <a:buFont typeface="Wingdings" panose="05000000000000000000" pitchFamily="2" charset="2"/>
              <a:buChar char="ü"/>
            </a:pPr>
            <a:r>
              <a:rPr lang="pt-BR" sz="2800" dirty="0"/>
              <a:t>Assistência Social – R$ 284 MI</a:t>
            </a:r>
          </a:p>
          <a:p>
            <a:pPr>
              <a:buFont typeface="Wingdings" panose="05000000000000000000" pitchFamily="2" charset="2"/>
              <a:buChar char="ü"/>
            </a:pPr>
            <a:r>
              <a:rPr lang="pt-BR" sz="2800" dirty="0"/>
              <a:t>Meio Ambiente – R$ 35 MI</a:t>
            </a:r>
          </a:p>
          <a:p>
            <a:pPr>
              <a:buFont typeface="Wingdings" panose="05000000000000000000" pitchFamily="2" charset="2"/>
              <a:buChar char="ü"/>
            </a:pPr>
            <a:r>
              <a:rPr lang="pt-BR" sz="2800" dirty="0"/>
              <a:t>Mulheres e Direitos Humanos – R$ 16,5 MI</a:t>
            </a:r>
          </a:p>
          <a:p>
            <a:pPr>
              <a:buFont typeface="Wingdings" panose="05000000000000000000" pitchFamily="2" charset="2"/>
              <a:buChar char="ü"/>
            </a:pPr>
            <a:r>
              <a:rPr lang="pt-BR" sz="2800" dirty="0"/>
              <a:t>Política Agrária - R$ 87 MI</a:t>
            </a:r>
          </a:p>
          <a:p>
            <a:endParaRPr lang="en-US" dirty="0"/>
          </a:p>
        </p:txBody>
      </p:sp>
      <p:sp>
        <p:nvSpPr>
          <p:cNvPr id="14" name="CaixaDeTexto 13">
            <a:extLst>
              <a:ext uri="{FF2B5EF4-FFF2-40B4-BE49-F238E27FC236}">
                <a16:creationId xmlns:a16="http://schemas.microsoft.com/office/drawing/2014/main" id="{A1AD95A4-B4EE-43F1-90D5-1856FA38213E}"/>
              </a:ext>
            </a:extLst>
          </p:cNvPr>
          <p:cNvSpPr txBox="1"/>
          <p:nvPr/>
        </p:nvSpPr>
        <p:spPr>
          <a:xfrm>
            <a:off x="7730837" y="6306317"/>
            <a:ext cx="4043762" cy="246221"/>
          </a:xfrm>
          <a:prstGeom prst="rect">
            <a:avLst/>
          </a:prstGeom>
          <a:noFill/>
        </p:spPr>
        <p:txBody>
          <a:bodyPr wrap="square">
            <a:spAutoFit/>
          </a:bodyPr>
          <a:lstStyle/>
          <a:p>
            <a:pPr algn="r"/>
            <a:r>
              <a:rPr lang="pt-BR" sz="1000" dirty="0"/>
              <a:t>Fonte: Plataforma de Direitos Humanos</a:t>
            </a:r>
          </a:p>
        </p:txBody>
      </p:sp>
    </p:spTree>
    <p:extLst>
      <p:ext uri="{BB962C8B-B14F-4D97-AF65-F5344CB8AC3E}">
        <p14:creationId xmlns:p14="http://schemas.microsoft.com/office/powerpoint/2010/main" val="280209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296A4-9501-41A2-978E-CEC62F0BCA31}"/>
              </a:ext>
            </a:extLst>
          </p:cNvPr>
          <p:cNvSpPr>
            <a:spLocks noGrp="1"/>
          </p:cNvSpPr>
          <p:nvPr>
            <p:ph type="title"/>
          </p:nvPr>
        </p:nvSpPr>
        <p:spPr>
          <a:xfrm>
            <a:off x="545237" y="578188"/>
            <a:ext cx="10515600" cy="1325563"/>
          </a:xfrm>
        </p:spPr>
        <p:txBody>
          <a:bodyPr>
            <a:normAutofit fontScale="90000"/>
          </a:bodyPr>
          <a:lstStyle/>
          <a:p>
            <a:r>
              <a:rPr lang="pt-BR" sz="4400" dirty="0">
                <a:effectLst/>
                <a:latin typeface="Calibri" panose="020F0502020204030204" pitchFamily="34" charset="0"/>
                <a:ea typeface="MinionPro-Regular"/>
                <a:cs typeface="Calibri" panose="020F0502020204030204" pitchFamily="34" charset="0"/>
              </a:rPr>
              <a:t>As políticas do sistema de proteção social podem ser reconhecidas...</a:t>
            </a:r>
            <a:br>
              <a:rPr lang="pt-BR" sz="44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4CAE4E1-A22F-4EE7-92F6-E04689D18C93}"/>
              </a:ext>
            </a:extLst>
          </p:cNvPr>
          <p:cNvSpPr>
            <a:spLocks noGrp="1"/>
          </p:cNvSpPr>
          <p:nvPr>
            <p:ph idx="1"/>
          </p:nvPr>
        </p:nvSpPr>
        <p:spPr>
          <a:xfrm>
            <a:off x="838200" y="1673806"/>
            <a:ext cx="10515600" cy="4351338"/>
          </a:xfrm>
        </p:spPr>
        <p:txBody>
          <a:bodyPr>
            <a:noAutofit/>
          </a:bodyPr>
          <a:lstStyle/>
          <a:p>
            <a:pPr algn="just">
              <a:lnSpc>
                <a:spcPct val="150000"/>
              </a:lnSpc>
              <a:spcAft>
                <a:spcPts val="800"/>
              </a:spcAft>
              <a:buFont typeface="Wingdings" panose="05000000000000000000" pitchFamily="2" charset="2"/>
              <a:buChar char="ü"/>
            </a:pPr>
            <a:r>
              <a:rPr lang="pt-BR" sz="2000" dirty="0">
                <a:effectLst/>
                <a:latin typeface="Calibri" panose="020F0502020204030204" pitchFamily="34" charset="0"/>
                <a:ea typeface="MinionPro-Regular"/>
                <a:cs typeface="Calibri" panose="020F0502020204030204" pitchFamily="34" charset="0"/>
              </a:rPr>
              <a:t>pelo emprego assalariado contributivo e, mais recentemente, o trabalho socialmente útil, mas não necessariamente assalariado, em suas mais variadas e heterogêneas formas (política previdenciária contributiva; política previdenciária parcial e indiretamente contributiva); políticas de proteção ao trabalho assalariado formal; políticas de proteção ao trabalhador em geral; políticas agrária e fundiária; </a:t>
            </a:r>
          </a:p>
          <a:p>
            <a:pPr algn="just">
              <a:lnSpc>
                <a:spcPct val="150000"/>
              </a:lnSpc>
              <a:spcAft>
                <a:spcPts val="800"/>
              </a:spcAft>
              <a:buFont typeface="Wingdings" panose="05000000000000000000" pitchFamily="2" charset="2"/>
              <a:buChar char="ü"/>
            </a:pPr>
            <a:r>
              <a:rPr lang="pt-BR" sz="2000" dirty="0">
                <a:effectLst/>
                <a:latin typeface="Calibri" panose="020F0502020204030204" pitchFamily="34" charset="0"/>
                <a:ea typeface="MinionPro-Regular"/>
                <a:cs typeface="Calibri" panose="020F0502020204030204" pitchFamily="34" charset="0"/>
              </a:rPr>
              <a:t>pela assistência social, segurança alimentar e combate à pobreza; </a:t>
            </a:r>
            <a:endParaRPr lang="pt-BR" sz="2000" dirty="0">
              <a:latin typeface="Calibri" panose="020F0502020204030204" pitchFamily="34" charset="0"/>
              <a:ea typeface="MinionPro-Regular"/>
              <a:cs typeface="Times New Roman" panose="02020603050405020304" pitchFamily="18" charset="0"/>
            </a:endParaRPr>
          </a:p>
          <a:p>
            <a:pPr algn="just">
              <a:lnSpc>
                <a:spcPct val="150000"/>
              </a:lnSpc>
              <a:spcAft>
                <a:spcPts val="800"/>
              </a:spcAft>
              <a:buFont typeface="Wingdings" panose="05000000000000000000" pitchFamily="2" charset="2"/>
              <a:buChar char="ü"/>
            </a:pPr>
            <a:r>
              <a:rPr lang="pt-BR" sz="2000" dirty="0">
                <a:effectLst/>
                <a:latin typeface="Calibri" panose="020F0502020204030204" pitchFamily="34" charset="0"/>
                <a:ea typeface="MinionPro-Regular"/>
                <a:cs typeface="Calibri" panose="020F0502020204030204" pitchFamily="34" charset="0"/>
              </a:rPr>
              <a:t>pela cidadania social incondicional (saúde e educação); </a:t>
            </a:r>
            <a:endParaRPr lang="pt-BR" sz="2000" dirty="0">
              <a:latin typeface="Calibri" panose="020F0502020204030204" pitchFamily="34" charset="0"/>
              <a:ea typeface="MinionPro-Regular"/>
              <a:cs typeface="Times New Roman" panose="02020603050405020304" pitchFamily="18" charset="0"/>
            </a:endParaRPr>
          </a:p>
          <a:p>
            <a:pPr algn="just">
              <a:lnSpc>
                <a:spcPct val="150000"/>
              </a:lnSpc>
              <a:spcAft>
                <a:spcPts val="800"/>
              </a:spcAft>
              <a:buFont typeface="Wingdings" panose="05000000000000000000" pitchFamily="2" charset="2"/>
              <a:buChar char="ü"/>
            </a:pPr>
            <a:r>
              <a:rPr lang="pt-BR" sz="2000" dirty="0">
                <a:effectLst/>
                <a:latin typeface="Calibri" panose="020F0502020204030204" pitchFamily="34" charset="0"/>
                <a:ea typeface="MinionPro-Regular"/>
                <a:cs typeface="Calibri" panose="020F0502020204030204" pitchFamily="34" charset="0"/>
              </a:rPr>
              <a:t>pela infraestrutura social (habitação, saneamento básico e meio ambiente) (CARDOSO JR; JACCOUD, 2005).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000" dirty="0"/>
          </a:p>
        </p:txBody>
      </p:sp>
      <p:pic>
        <p:nvPicPr>
          <p:cNvPr id="4" name="Imagem 3" descr="Ícone&#10;&#10;Descrição gerada automaticamente">
            <a:extLst>
              <a:ext uri="{FF2B5EF4-FFF2-40B4-BE49-F238E27FC236}">
                <a16:creationId xmlns:a16="http://schemas.microsoft.com/office/drawing/2014/main" id="{6DB68221-E005-4800-92F3-7607A0877EA6}"/>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194174" y="98521"/>
            <a:ext cx="922932" cy="959335"/>
          </a:xfrm>
          <a:prstGeom prst="rect">
            <a:avLst/>
          </a:prstGeom>
        </p:spPr>
      </p:pic>
    </p:spTree>
    <p:extLst>
      <p:ext uri="{BB962C8B-B14F-4D97-AF65-F5344CB8AC3E}">
        <p14:creationId xmlns:p14="http://schemas.microsoft.com/office/powerpoint/2010/main" val="323255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E3FB9F-CC04-4A39-9B36-014C4F9E1D04}"/>
              </a:ext>
            </a:extLst>
          </p:cNvPr>
          <p:cNvSpPr>
            <a:spLocks noGrp="1"/>
          </p:cNvSpPr>
          <p:nvPr>
            <p:ph type="title"/>
          </p:nvPr>
        </p:nvSpPr>
        <p:spPr>
          <a:xfrm>
            <a:off x="572493" y="238539"/>
            <a:ext cx="11018520" cy="1434415"/>
          </a:xfrm>
        </p:spPr>
        <p:txBody>
          <a:bodyPr vert="horz" lIns="91440" tIns="45720" rIns="91440" bIns="45720" rtlCol="0" anchor="b">
            <a:normAutofit/>
          </a:bodyPr>
          <a:lstStyle/>
          <a:p>
            <a:endParaRPr lang="en-US" sz="5400"/>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761536F7-2F38-4282-B516-AF4ABFF4ABC5}"/>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sz="2200" dirty="0" err="1">
                <a:effectLst/>
              </a:rPr>
              <a:t>Assistência</a:t>
            </a:r>
            <a:r>
              <a:rPr lang="en-US" sz="2200" dirty="0">
                <a:effectLst/>
              </a:rPr>
              <a:t> Social </a:t>
            </a:r>
            <a:r>
              <a:rPr lang="en-US" sz="2200" dirty="0" err="1">
                <a:effectLst/>
              </a:rPr>
              <a:t>como</a:t>
            </a:r>
            <a:r>
              <a:rPr lang="en-US" sz="2200" dirty="0">
                <a:effectLst/>
              </a:rPr>
              <a:t> </a:t>
            </a:r>
            <a:r>
              <a:rPr lang="en-US" sz="2200" dirty="0" err="1">
                <a:effectLst/>
              </a:rPr>
              <a:t>política</a:t>
            </a:r>
            <a:r>
              <a:rPr lang="en-US" sz="2200" dirty="0">
                <a:effectLst/>
              </a:rPr>
              <a:t> que </a:t>
            </a:r>
            <a:r>
              <a:rPr lang="en-US" sz="2200" dirty="0" err="1">
                <a:effectLst/>
              </a:rPr>
              <a:t>compõe</a:t>
            </a:r>
            <a:r>
              <a:rPr lang="en-US" sz="2200" dirty="0">
                <a:effectLst/>
              </a:rPr>
              <a:t> a </a:t>
            </a:r>
            <a:r>
              <a:rPr lang="en-US" sz="2200" dirty="0" err="1">
                <a:effectLst/>
              </a:rPr>
              <a:t>proteção</a:t>
            </a:r>
            <a:r>
              <a:rPr lang="en-US" sz="2200" dirty="0">
                <a:effectLst/>
              </a:rPr>
              <a:t> social </a:t>
            </a:r>
            <a:r>
              <a:rPr lang="en-US" sz="2200" dirty="0" err="1">
                <a:effectLst/>
              </a:rPr>
              <a:t>mais</a:t>
            </a:r>
            <a:r>
              <a:rPr lang="en-US" sz="2200" dirty="0">
                <a:effectLst/>
              </a:rPr>
              <a:t> </a:t>
            </a:r>
            <a:r>
              <a:rPr lang="en-US" sz="2200" dirty="0" err="1">
                <a:effectLst/>
              </a:rPr>
              <a:t>ampla</a:t>
            </a:r>
            <a:r>
              <a:rPr lang="en-US" sz="2200" dirty="0">
                <a:effectLst/>
              </a:rPr>
              <a:t>, </a:t>
            </a:r>
            <a:r>
              <a:rPr lang="en-US" sz="2200" dirty="0" err="1">
                <a:effectLst/>
              </a:rPr>
              <a:t>impõe</a:t>
            </a:r>
            <a:r>
              <a:rPr lang="en-US" sz="2200" dirty="0">
                <a:effectLst/>
              </a:rPr>
              <a:t> o </a:t>
            </a:r>
            <a:r>
              <a:rPr lang="en-US" sz="2200" dirty="0" err="1">
                <a:effectLst/>
              </a:rPr>
              <a:t>desafio</a:t>
            </a:r>
            <a:r>
              <a:rPr lang="en-US" sz="2200" dirty="0">
                <a:effectLst/>
              </a:rPr>
              <a:t> de </a:t>
            </a:r>
            <a:r>
              <a:rPr lang="en-US" sz="2200" dirty="0" err="1">
                <a:effectLst/>
              </a:rPr>
              <a:t>integralidade</a:t>
            </a:r>
            <a:r>
              <a:rPr lang="en-US" sz="2200" dirty="0">
                <a:effectLst/>
              </a:rPr>
              <a:t> e </a:t>
            </a:r>
            <a:r>
              <a:rPr lang="en-US" sz="2200" dirty="0" err="1">
                <a:effectLst/>
              </a:rPr>
              <a:t>indivisibilidade</a:t>
            </a:r>
            <a:r>
              <a:rPr lang="en-US" sz="2200" dirty="0">
                <a:effectLst/>
              </a:rPr>
              <a:t> dos </a:t>
            </a:r>
            <a:r>
              <a:rPr lang="en-US" sz="2200" dirty="0" err="1">
                <a:effectLst/>
              </a:rPr>
              <a:t>direitos</a:t>
            </a:r>
            <a:r>
              <a:rPr lang="en-US" sz="2200" dirty="0">
                <a:effectLst/>
              </a:rPr>
              <a:t> e da </a:t>
            </a:r>
            <a:r>
              <a:rPr lang="en-US" sz="2200" dirty="0" err="1">
                <a:effectLst/>
              </a:rPr>
              <a:t>proteção</a:t>
            </a:r>
            <a:r>
              <a:rPr lang="en-US" sz="2200" dirty="0">
                <a:effectLst/>
              </a:rPr>
              <a:t> social. </a:t>
            </a:r>
            <a:r>
              <a:rPr lang="en-US" sz="2200" b="1" dirty="0">
                <a:effectLst/>
              </a:rPr>
              <a:t>A </a:t>
            </a:r>
            <a:r>
              <a:rPr lang="en-US" sz="2200" b="1" dirty="0" err="1">
                <a:effectLst/>
              </a:rPr>
              <a:t>concepção</a:t>
            </a:r>
            <a:r>
              <a:rPr lang="en-US" sz="2200" b="1" dirty="0">
                <a:effectLst/>
              </a:rPr>
              <a:t> de </a:t>
            </a:r>
            <a:r>
              <a:rPr lang="en-US" sz="2200" b="1" dirty="0" err="1">
                <a:effectLst/>
              </a:rPr>
              <a:t>uma</a:t>
            </a:r>
            <a:r>
              <a:rPr lang="en-US" sz="2200" b="1" dirty="0">
                <a:effectLst/>
              </a:rPr>
              <a:t> </a:t>
            </a:r>
            <a:r>
              <a:rPr lang="en-US" sz="2200" b="1" dirty="0" err="1">
                <a:effectLst/>
              </a:rPr>
              <a:t>Seguridade</a:t>
            </a:r>
            <a:r>
              <a:rPr lang="en-US" sz="2200" b="1" dirty="0">
                <a:effectLst/>
              </a:rPr>
              <a:t> Social </a:t>
            </a:r>
            <a:r>
              <a:rPr lang="en-US" sz="2200" b="1" dirty="0" err="1">
                <a:effectLst/>
              </a:rPr>
              <a:t>ampla</a:t>
            </a:r>
            <a:r>
              <a:rPr lang="en-US" sz="2200" b="1" dirty="0">
                <a:effectLst/>
              </a:rPr>
              <a:t>, </a:t>
            </a:r>
            <a:r>
              <a:rPr lang="en-US" sz="2200" b="1" dirty="0" err="1">
                <a:effectLst/>
              </a:rPr>
              <a:t>democrática</a:t>
            </a:r>
            <a:r>
              <a:rPr lang="en-US" sz="2200" b="1" dirty="0">
                <a:effectLst/>
              </a:rPr>
              <a:t>, </a:t>
            </a:r>
            <a:r>
              <a:rPr lang="en-US" sz="2200" b="1" dirty="0" err="1">
                <a:effectLst/>
              </a:rPr>
              <a:t>pública</a:t>
            </a:r>
            <a:r>
              <a:rPr lang="en-US" sz="2200" b="1" dirty="0">
                <a:effectLst/>
              </a:rPr>
              <a:t>, </a:t>
            </a:r>
            <a:r>
              <a:rPr lang="en-US" sz="2200" b="1" dirty="0" err="1">
                <a:effectLst/>
              </a:rPr>
              <a:t>redistributiva</a:t>
            </a:r>
            <a:r>
              <a:rPr lang="en-US" sz="2200" b="1" dirty="0">
                <a:effectLst/>
              </a:rPr>
              <a:t> e com </a:t>
            </a:r>
            <a:r>
              <a:rPr lang="en-US" sz="2200" b="1" dirty="0" err="1">
                <a:effectLst/>
              </a:rPr>
              <a:t>serviços</a:t>
            </a:r>
            <a:r>
              <a:rPr lang="en-US" sz="2200" b="1" dirty="0">
                <a:effectLst/>
              </a:rPr>
              <a:t> de </a:t>
            </a:r>
            <a:r>
              <a:rPr lang="en-US" sz="2200" b="1" dirty="0" err="1">
                <a:effectLst/>
              </a:rPr>
              <a:t>qualidade</a:t>
            </a:r>
            <a:r>
              <a:rPr lang="en-US" sz="2200" b="1" dirty="0">
                <a:effectLst/>
              </a:rPr>
              <a:t>, </a:t>
            </a:r>
            <a:r>
              <a:rPr lang="en-US" sz="2200" b="1" dirty="0" err="1">
                <a:effectLst/>
              </a:rPr>
              <a:t>norteia</a:t>
            </a:r>
            <a:r>
              <a:rPr lang="en-US" sz="2200" b="1" dirty="0">
                <a:effectLst/>
              </a:rPr>
              <a:t> a </a:t>
            </a:r>
            <a:r>
              <a:rPr lang="en-US" sz="2200" b="1" dirty="0" err="1">
                <a:effectLst/>
              </a:rPr>
              <a:t>defesa</a:t>
            </a:r>
            <a:r>
              <a:rPr lang="en-US" sz="2200" b="1" dirty="0">
                <a:effectLst/>
              </a:rPr>
              <a:t> da </a:t>
            </a:r>
            <a:r>
              <a:rPr lang="en-US" sz="2200" b="1" dirty="0" err="1">
                <a:effectLst/>
              </a:rPr>
              <a:t>necessária</a:t>
            </a:r>
            <a:r>
              <a:rPr lang="en-US" sz="2200" b="1" dirty="0">
                <a:effectLst/>
              </a:rPr>
              <a:t> </a:t>
            </a:r>
            <a:r>
              <a:rPr lang="en-US" sz="2200" b="1" dirty="0" err="1">
                <a:effectLst/>
              </a:rPr>
              <a:t>articulação</a:t>
            </a:r>
            <a:r>
              <a:rPr lang="en-US" sz="2200" b="1" dirty="0">
                <a:effectLst/>
              </a:rPr>
              <a:t> do </a:t>
            </a:r>
            <a:r>
              <a:rPr lang="en-US" sz="2200" b="1" dirty="0" err="1">
                <a:effectLst/>
              </a:rPr>
              <a:t>direito</a:t>
            </a:r>
            <a:r>
              <a:rPr lang="en-US" sz="2200" b="1" dirty="0">
                <a:effectLst/>
              </a:rPr>
              <a:t> </a:t>
            </a:r>
            <a:r>
              <a:rPr lang="en-US" sz="2200" b="1" dirty="0" err="1">
                <a:effectLst/>
              </a:rPr>
              <a:t>socioassistencial</a:t>
            </a:r>
            <a:r>
              <a:rPr lang="en-US" sz="2200" b="1" dirty="0">
                <a:effectLst/>
              </a:rPr>
              <a:t> com </a:t>
            </a:r>
            <a:r>
              <a:rPr lang="en-US" sz="2200" b="1" dirty="0" err="1">
                <a:effectLst/>
              </a:rPr>
              <a:t>os</a:t>
            </a:r>
            <a:r>
              <a:rPr lang="en-US" sz="2200" b="1" dirty="0">
                <a:effectLst/>
              </a:rPr>
              <a:t> </a:t>
            </a:r>
            <a:r>
              <a:rPr lang="en-US" sz="2200" b="1" dirty="0" err="1">
                <a:effectLst/>
              </a:rPr>
              <a:t>demais</a:t>
            </a:r>
            <a:r>
              <a:rPr lang="en-US" sz="2200" b="1" dirty="0">
                <a:effectLst/>
              </a:rPr>
              <a:t> </a:t>
            </a:r>
            <a:r>
              <a:rPr lang="en-US" sz="2200" b="1" dirty="0" err="1">
                <a:effectLst/>
              </a:rPr>
              <a:t>direitos</a:t>
            </a:r>
            <a:r>
              <a:rPr lang="en-US" sz="2200" b="1" dirty="0">
                <a:effectLst/>
              </a:rPr>
              <a:t> de </a:t>
            </a:r>
            <a:r>
              <a:rPr lang="en-US" sz="2200" b="1" dirty="0" err="1">
                <a:effectLst/>
              </a:rPr>
              <a:t>proteção</a:t>
            </a:r>
            <a:r>
              <a:rPr lang="en-US" sz="2200" b="1" dirty="0">
                <a:effectLst/>
              </a:rPr>
              <a:t> social, </a:t>
            </a:r>
            <a:r>
              <a:rPr lang="en-US" sz="2200" b="1" dirty="0" err="1">
                <a:effectLst/>
              </a:rPr>
              <a:t>além</a:t>
            </a:r>
            <a:r>
              <a:rPr lang="en-US" sz="2200" b="1" dirty="0">
                <a:effectLst/>
              </a:rPr>
              <a:t> das </a:t>
            </a:r>
            <a:r>
              <a:rPr lang="en-US" sz="2200" b="1" dirty="0" err="1">
                <a:effectLst/>
              </a:rPr>
              <a:t>reformas</a:t>
            </a:r>
            <a:r>
              <a:rPr lang="en-US" sz="2200" b="1" dirty="0">
                <a:effectLst/>
              </a:rPr>
              <a:t> </a:t>
            </a:r>
            <a:r>
              <a:rPr lang="en-US" sz="2200" b="1" dirty="0" err="1">
                <a:effectLst/>
              </a:rPr>
              <a:t>estruturantes</a:t>
            </a:r>
            <a:r>
              <a:rPr lang="en-US" sz="2200" b="1" dirty="0">
                <a:effectLst/>
              </a:rPr>
              <a:t>, </a:t>
            </a:r>
            <a:r>
              <a:rPr lang="en-US" sz="2200" b="1" dirty="0" err="1">
                <a:effectLst/>
              </a:rPr>
              <a:t>como</a:t>
            </a:r>
            <a:r>
              <a:rPr lang="en-US" sz="2200" b="1" dirty="0">
                <a:effectLst/>
              </a:rPr>
              <a:t> a </a:t>
            </a:r>
            <a:r>
              <a:rPr lang="en-US" sz="2200" b="1" dirty="0" err="1">
                <a:effectLst/>
              </a:rPr>
              <a:t>tributária</a:t>
            </a:r>
            <a:r>
              <a:rPr lang="en-US" sz="2200" b="1" dirty="0">
                <a:effectLst/>
              </a:rPr>
              <a:t> e </a:t>
            </a:r>
            <a:r>
              <a:rPr lang="en-US" sz="2200" b="1" dirty="0" err="1">
                <a:effectLst/>
              </a:rPr>
              <a:t>agrária</a:t>
            </a:r>
            <a:r>
              <a:rPr lang="en-US" sz="2200" b="1" dirty="0">
                <a:effectLst/>
              </a:rPr>
              <a:t>, para o </a:t>
            </a:r>
            <a:r>
              <a:rPr lang="en-US" sz="2200" b="1" dirty="0" err="1">
                <a:effectLst/>
              </a:rPr>
              <a:t>enfrentamento</a:t>
            </a:r>
            <a:r>
              <a:rPr lang="en-US" sz="2200" b="1" dirty="0">
                <a:effectLst/>
              </a:rPr>
              <a:t> das </a:t>
            </a:r>
            <a:r>
              <a:rPr lang="en-US" sz="2200" b="1" dirty="0" err="1">
                <a:effectLst/>
              </a:rPr>
              <a:t>desigualdades</a:t>
            </a:r>
            <a:r>
              <a:rPr lang="en-US" sz="2200" b="1" dirty="0">
                <a:effectLst/>
              </a:rPr>
              <a:t>, </a:t>
            </a:r>
            <a:r>
              <a:rPr lang="en-US" sz="2200" b="1" dirty="0" err="1">
                <a:effectLst/>
              </a:rPr>
              <a:t>especialmente</a:t>
            </a:r>
            <a:r>
              <a:rPr lang="en-US" sz="2200" b="1" dirty="0">
                <a:effectLst/>
              </a:rPr>
              <a:t> racial, de </a:t>
            </a:r>
            <a:r>
              <a:rPr lang="en-US" sz="2200" b="1" dirty="0" err="1">
                <a:effectLst/>
              </a:rPr>
              <a:t>gênero</a:t>
            </a:r>
            <a:r>
              <a:rPr lang="en-US" sz="2200" b="1" dirty="0">
                <a:effectLst/>
              </a:rPr>
              <a:t> e social </a:t>
            </a:r>
            <a:r>
              <a:rPr lang="en-US" sz="2200" dirty="0">
                <a:effectLst/>
              </a:rPr>
              <a:t>(SILVEIRA e LOPES, 2020).</a:t>
            </a:r>
            <a:endParaRPr lang="en-US" sz="2200" dirty="0"/>
          </a:p>
        </p:txBody>
      </p:sp>
      <p:pic>
        <p:nvPicPr>
          <p:cNvPr id="6146" name="Picture 2" descr="Sitraemfa - Assistência Social avança como política pública de inclusão  social">
            <a:extLst>
              <a:ext uri="{FF2B5EF4-FFF2-40B4-BE49-F238E27FC236}">
                <a16:creationId xmlns:a16="http://schemas.microsoft.com/office/drawing/2014/main" id="{A8870116-32C6-4BFB-9339-7AAF8E62D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6" r="1701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61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Ícone&#10;&#10;Descrição gerada automaticamente">
            <a:extLst>
              <a:ext uri="{FF2B5EF4-FFF2-40B4-BE49-F238E27FC236}">
                <a16:creationId xmlns:a16="http://schemas.microsoft.com/office/drawing/2014/main" id="{B9FB260A-BD2A-41C4-A540-1C11FF5922C0}"/>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9163049" y="3637140"/>
            <a:ext cx="2456457" cy="2553347"/>
          </a:xfrm>
          <a:prstGeom prst="rect">
            <a:avLst/>
          </a:prstGeom>
        </p:spPr>
      </p:pic>
      <p:graphicFrame>
        <p:nvGraphicFramePr>
          <p:cNvPr id="12" name="CaixaDeTexto 8">
            <a:extLst>
              <a:ext uri="{FF2B5EF4-FFF2-40B4-BE49-F238E27FC236}">
                <a16:creationId xmlns:a16="http://schemas.microsoft.com/office/drawing/2014/main" id="{0DEE19F6-8E42-1EB8-3E54-0A77512B4D05}"/>
              </a:ext>
            </a:extLst>
          </p:cNvPr>
          <p:cNvGraphicFramePr/>
          <p:nvPr>
            <p:extLst>
              <p:ext uri="{D42A27DB-BD31-4B8C-83A1-F6EECF244321}">
                <p14:modId xmlns:p14="http://schemas.microsoft.com/office/powerpoint/2010/main" val="4245400881"/>
              </p:ext>
            </p:extLst>
          </p:nvPr>
        </p:nvGraphicFramePr>
        <p:xfrm>
          <a:off x="572494" y="1793321"/>
          <a:ext cx="7569879" cy="430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ço Reservado para Conteúdo 2">
            <a:extLst>
              <a:ext uri="{FF2B5EF4-FFF2-40B4-BE49-F238E27FC236}">
                <a16:creationId xmlns:a16="http://schemas.microsoft.com/office/drawing/2014/main" id="{7819243C-0DA0-4E3B-AB4A-66FD80F64021}"/>
              </a:ext>
            </a:extLst>
          </p:cNvPr>
          <p:cNvSpPr txBox="1">
            <a:spLocks/>
          </p:cNvSpPr>
          <p:nvPr/>
        </p:nvSpPr>
        <p:spPr>
          <a:xfrm>
            <a:off x="572493" y="681037"/>
            <a:ext cx="9095289" cy="1067864"/>
          </a:xfrm>
          <a:prstGeom prst="rect">
            <a:avLst/>
          </a:prstGeom>
          <a:solidFill>
            <a:schemeClr val="accent3">
              <a:lumMod val="20000"/>
              <a:lumOff val="80000"/>
            </a:schemeClr>
          </a:solidFill>
          <a:ln>
            <a:solidFill>
              <a:schemeClr val="accent1">
                <a:lumMod val="20000"/>
                <a:lumOff val="8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latin typeface="Calibri" panose="020F0502020204030204" pitchFamily="34" charset="0"/>
                <a:ea typeface="MinionPro-Regular"/>
                <a:cs typeface="Calibri" panose="020F0502020204030204" pitchFamily="34" charset="0"/>
              </a:rPr>
              <a:t>Mas quem são os sujeitos coletivos e as forças sociais que devem direcionar a luta coletiva em defesa do SUAS? </a:t>
            </a:r>
            <a:endParaRPr lang="pt-BR" dirty="0"/>
          </a:p>
        </p:txBody>
      </p:sp>
    </p:spTree>
    <p:extLst>
      <p:ext uri="{BB962C8B-B14F-4D97-AF65-F5344CB8AC3E}">
        <p14:creationId xmlns:p14="http://schemas.microsoft.com/office/powerpoint/2010/main" val="346091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D14025-5784-4346-BDF8-027C22245D41}"/>
              </a:ext>
            </a:extLst>
          </p:cNvPr>
          <p:cNvSpPr>
            <a:spLocks noGrp="1"/>
          </p:cNvSpPr>
          <p:nvPr>
            <p:ph type="title"/>
          </p:nvPr>
        </p:nvSpPr>
        <p:spPr>
          <a:xfrm>
            <a:off x="572493" y="238539"/>
            <a:ext cx="11018520" cy="1434415"/>
          </a:xfrm>
        </p:spPr>
        <p:txBody>
          <a:bodyPr anchor="b">
            <a:normAutofit/>
          </a:bodyPr>
          <a:lstStyle/>
          <a:p>
            <a:pPr algn="just"/>
            <a:r>
              <a:rPr lang="pt-BR" sz="4200" dirty="0">
                <a:solidFill>
                  <a:schemeClr val="accent1">
                    <a:lumMod val="50000"/>
                  </a:schemeClr>
                </a:solidFill>
                <a:cs typeface="Arial" panose="020B0604020202020204" pitchFamily="34" charset="0"/>
              </a:rPr>
              <a:t>Breve Resgate Histórico das Políticas Sociais</a:t>
            </a:r>
            <a:endParaRPr lang="pt-BR" sz="42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7EC79E6-DCDF-4C15-B6E8-409AF19C5773}"/>
              </a:ext>
            </a:extLst>
          </p:cNvPr>
          <p:cNvSpPr>
            <a:spLocks noGrp="1"/>
          </p:cNvSpPr>
          <p:nvPr>
            <p:ph idx="1"/>
          </p:nvPr>
        </p:nvSpPr>
        <p:spPr>
          <a:xfrm>
            <a:off x="572493" y="2071315"/>
            <a:ext cx="7452922" cy="4548145"/>
          </a:xfrm>
        </p:spPr>
        <p:txBody>
          <a:bodyPr anchor="t">
            <a:normAutofit fontScale="85000" lnSpcReduction="20000"/>
          </a:bodyPr>
          <a:lstStyle/>
          <a:p>
            <a:pPr algn="just">
              <a:buFont typeface="Arial" panose="020B0604020202020204" pitchFamily="34" charset="0"/>
              <a:buNone/>
            </a:pPr>
            <a:r>
              <a:rPr lang="pt-BR" sz="2400" b="1" dirty="0"/>
              <a:t>Século XIX </a:t>
            </a:r>
            <a:endParaRPr lang="pt-BR" sz="2400" dirty="0"/>
          </a:p>
          <a:p>
            <a:pPr algn="just"/>
            <a:r>
              <a:rPr lang="pt-BR" sz="2400" dirty="0"/>
              <a:t>1891 –  temos a primeira legislação para assistência à infância no Brasil; </a:t>
            </a:r>
          </a:p>
          <a:p>
            <a:pPr algn="just"/>
            <a:r>
              <a:rPr lang="pt-BR" sz="2400" dirty="0"/>
              <a:t>1892 - os funcionários da Marinha adquirem o direito à pensão.</a:t>
            </a:r>
          </a:p>
          <a:p>
            <a:pPr marL="0" indent="0" algn="just">
              <a:buNone/>
            </a:pPr>
            <a:endParaRPr lang="pt-BR" sz="2400" dirty="0"/>
          </a:p>
          <a:p>
            <a:pPr algn="just">
              <a:buFont typeface="Arial" panose="020B0604020202020204" pitchFamily="34" charset="0"/>
              <a:buNone/>
            </a:pPr>
            <a:r>
              <a:rPr lang="pt-BR" sz="2400" b="1" dirty="0"/>
              <a:t>Século XX </a:t>
            </a:r>
            <a:endParaRPr lang="pt-BR" sz="2400" dirty="0"/>
          </a:p>
          <a:p>
            <a:pPr algn="just"/>
            <a:r>
              <a:rPr lang="pt-BR" sz="2400" dirty="0"/>
              <a:t>Com a efervescência do movimento operário que passou a lutar e a ocupar espaços políticos e sociais.</a:t>
            </a:r>
          </a:p>
          <a:p>
            <a:pPr algn="just"/>
            <a:r>
              <a:rPr lang="pt-BR" sz="2400" dirty="0"/>
              <a:t>1911 – redução da jornada de trabalho para 12hs; </a:t>
            </a:r>
          </a:p>
          <a:p>
            <a:pPr algn="just"/>
            <a:r>
              <a:rPr lang="pt-BR" sz="2400" dirty="0"/>
              <a:t>1923 – Lei Eloy Chaves, </a:t>
            </a:r>
            <a:r>
              <a:rPr lang="pt-BR" sz="2400" i="1" dirty="0"/>
              <a:t>cerne da política</a:t>
            </a:r>
            <a:r>
              <a:rPr lang="pt-BR" sz="2400" dirty="0"/>
              <a:t> Social. (Institui obrigatoriamente as </a:t>
            </a:r>
            <a:r>
              <a:rPr lang="pt-BR" sz="2400" dirty="0" err="1"/>
              <a:t>CAP´s</a:t>
            </a:r>
            <a:r>
              <a:rPr lang="pt-BR" sz="2400" dirty="0"/>
              <a:t>) – ferroviários e marítimos -&gt; início da organização do sistema previdenciário brasileiro; As </a:t>
            </a:r>
            <a:r>
              <a:rPr lang="pt-BR" sz="2400" dirty="0" err="1"/>
              <a:t>CAP’s</a:t>
            </a:r>
            <a:r>
              <a:rPr lang="pt-BR" sz="2400" dirty="0"/>
              <a:t> foram sendo progressivamente transformadas em </a:t>
            </a:r>
            <a:r>
              <a:rPr lang="pt-BR" sz="2400" dirty="0" err="1"/>
              <a:t>IAP´s</a:t>
            </a:r>
            <a:r>
              <a:rPr lang="pt-BR" sz="2400" dirty="0"/>
              <a:t>, organizados por categorias a partir da década de 1930.</a:t>
            </a:r>
          </a:p>
          <a:p>
            <a:pPr algn="just">
              <a:buFont typeface="Arial" panose="020B0604020202020204" pitchFamily="34" charset="0"/>
              <a:buNone/>
            </a:pPr>
            <a:r>
              <a:rPr lang="pt-BR" sz="2400" dirty="0"/>
              <a:t> </a:t>
            </a:r>
          </a:p>
          <a:p>
            <a:pPr marL="0" indent="0" algn="just">
              <a:buNone/>
            </a:pPr>
            <a:endParaRPr lang="pt-BR" sz="2400" dirty="0"/>
          </a:p>
          <a:p>
            <a:endParaRPr lang="pt-BR" sz="2200" dirty="0"/>
          </a:p>
        </p:txBody>
      </p:sp>
      <p:pic>
        <p:nvPicPr>
          <p:cNvPr id="4" name="Imagem 3" descr="Ícone&#10;&#10;Descrição gerada automaticamente">
            <a:extLst>
              <a:ext uri="{FF2B5EF4-FFF2-40B4-BE49-F238E27FC236}">
                <a16:creationId xmlns:a16="http://schemas.microsoft.com/office/drawing/2014/main" id="{1AE63B48-C733-4ED8-B232-11B068B1F7AF}"/>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1234010" y="173357"/>
            <a:ext cx="770994" cy="1002595"/>
          </a:xfrm>
          <a:prstGeom prst="rect">
            <a:avLst/>
          </a:prstGeom>
        </p:spPr>
      </p:pic>
      <p:graphicFrame>
        <p:nvGraphicFramePr>
          <p:cNvPr id="7" name="Espaço Reservado para Conteúdo 4">
            <a:extLst>
              <a:ext uri="{FF2B5EF4-FFF2-40B4-BE49-F238E27FC236}">
                <a16:creationId xmlns:a16="http://schemas.microsoft.com/office/drawing/2014/main" id="{B2454F93-4E7D-4C99-89A4-ED6F5C8DEBEE}"/>
              </a:ext>
            </a:extLst>
          </p:cNvPr>
          <p:cNvGraphicFramePr>
            <a:graphicFrameLocks/>
          </p:cNvGraphicFramePr>
          <p:nvPr>
            <p:extLst>
              <p:ext uri="{D42A27DB-BD31-4B8C-83A1-F6EECF244321}">
                <p14:modId xmlns:p14="http://schemas.microsoft.com/office/powerpoint/2010/main" val="2447438946"/>
              </p:ext>
            </p:extLst>
          </p:nvPr>
        </p:nvGraphicFramePr>
        <p:xfrm>
          <a:off x="8560308" y="2585820"/>
          <a:ext cx="3093751" cy="3078480"/>
        </p:xfrm>
        <a:graphic>
          <a:graphicData uri="http://schemas.openxmlformats.org/drawingml/2006/table">
            <a:tbl>
              <a:tblPr firstRow="1" bandRow="1">
                <a:tableStyleId>{5C22544A-7EE6-4342-B048-85BDC9FD1C3A}</a:tableStyleId>
              </a:tblPr>
              <a:tblGrid>
                <a:gridCol w="3093751">
                  <a:extLst>
                    <a:ext uri="{9D8B030D-6E8A-4147-A177-3AD203B41FA5}">
                      <a16:colId xmlns:a16="http://schemas.microsoft.com/office/drawing/2014/main" val="20000"/>
                    </a:ext>
                  </a:extLst>
                </a:gridCol>
              </a:tblGrid>
              <a:tr h="1368152">
                <a:tc>
                  <a:txBody>
                    <a:bodyPr/>
                    <a:lstStyle/>
                    <a:p>
                      <a:pPr algn="just"/>
                      <a:r>
                        <a:rPr lang="pt-BR" sz="2800" i="1" dirty="0"/>
                        <a:t>Até a década de 1930 as expressões radicalizadas da Questão Social eram enfrentadas pelo Estado como questão de polícia. </a:t>
                      </a:r>
                      <a:endParaRPr lang="pt-BR" sz="28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3495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F42FC9-2DBB-4BB3-87A8-23FB0542B872}"/>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AA27ED0-1F2E-4FD8-8594-1C25C7AB3156}"/>
              </a:ext>
            </a:extLst>
          </p:cNvPr>
          <p:cNvSpPr>
            <a:spLocks noGrp="1"/>
          </p:cNvSpPr>
          <p:nvPr>
            <p:ph idx="1"/>
          </p:nvPr>
        </p:nvSpPr>
        <p:spPr>
          <a:xfrm>
            <a:off x="572493" y="2071316"/>
            <a:ext cx="6713552" cy="4119172"/>
          </a:xfrm>
        </p:spPr>
        <p:txBody>
          <a:bodyPr anchor="t">
            <a:normAutofit/>
          </a:bodyPr>
          <a:lstStyle/>
          <a:p>
            <a:pPr indent="450215">
              <a:spcAft>
                <a:spcPts val="800"/>
              </a:spcAft>
            </a:pPr>
            <a:r>
              <a:rPr lang="pt-BR" sz="2200" dirty="0">
                <a:effectLst/>
                <a:latin typeface="Calibri" panose="020F0502020204030204" pitchFamily="34" charset="0"/>
                <a:ea typeface="Calibri" panose="020F0502020204030204" pitchFamily="34" charset="0"/>
                <a:cs typeface="Calibri" panose="020F0502020204030204" pitchFamily="34" charset="0"/>
              </a:rPr>
              <a:t>A assistência social é resultado das lutas socais em defesa dos direitos. </a:t>
            </a:r>
            <a:r>
              <a:rPr lang="pt-BR" sz="2200" b="1" dirty="0">
                <a:effectLst/>
                <a:latin typeface="Calibri" panose="020F0502020204030204" pitchFamily="34" charset="0"/>
                <a:ea typeface="Calibri" panose="020F0502020204030204" pitchFamily="34" charset="0"/>
                <a:cs typeface="Calibri" panose="020F0502020204030204" pitchFamily="34" charset="0"/>
              </a:rPr>
              <a:t>A opção por adotar o federalismo cooperativo impôs o desafio do compartilhamento de responsabilidades entre os entes federados, o que está em descumprimento. </a:t>
            </a:r>
            <a:endParaRPr lang="pt-BR" sz="2200" b="1" dirty="0">
              <a:effectLst/>
              <a:latin typeface="Calibri" panose="020F0502020204030204" pitchFamily="34" charset="0"/>
              <a:ea typeface="Calibri" panose="020F0502020204030204" pitchFamily="34" charset="0"/>
              <a:cs typeface="Times New Roman" panose="02020603050405020304" pitchFamily="18" charset="0"/>
            </a:endParaRPr>
          </a:p>
          <a:p>
            <a:pPr indent="450215">
              <a:spcAft>
                <a:spcPts val="800"/>
              </a:spcAft>
            </a:pPr>
            <a:r>
              <a:rPr lang="pt-BR" sz="2200" dirty="0">
                <a:effectLst/>
                <a:latin typeface="Calibri" panose="020F0502020204030204" pitchFamily="34" charset="0"/>
                <a:ea typeface="Calibri" panose="020F0502020204030204" pitchFamily="34" charset="0"/>
                <a:cs typeface="Calibri" panose="020F0502020204030204" pitchFamily="34" charset="0"/>
              </a:rPr>
              <a:t>O II Plano Decenal de Assistência Social (2016-2026) </a:t>
            </a:r>
            <a:r>
              <a:rPr lang="pt-BR" sz="2200" b="1" dirty="0">
                <a:effectLst/>
                <a:latin typeface="Calibri" panose="020F0502020204030204" pitchFamily="34" charset="0"/>
                <a:ea typeface="Calibri" panose="020F0502020204030204" pitchFamily="34" charset="0"/>
                <a:cs typeface="Calibri" panose="020F0502020204030204" pitchFamily="34" charset="0"/>
              </a:rPr>
              <a:t>impõe o desafio da ampliação progressiva de recursos para a universalização e a integralidade da proteção social na assistência social</a:t>
            </a:r>
            <a:r>
              <a:rPr lang="pt-BR" sz="2200" dirty="0">
                <a:effectLst/>
                <a:latin typeface="Calibri" panose="020F0502020204030204" pitchFamily="34" charset="0"/>
                <a:ea typeface="Calibri" panose="020F0502020204030204" pitchFamily="34" charset="0"/>
                <a:cs typeface="Calibri" panose="020F0502020204030204" pitchFamily="34" charset="0"/>
              </a:rPr>
              <a:t>, o que também passa a ser inviabilizado pelo congelamento dos recursos pelos próximos 20 anos.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200" dirty="0"/>
          </a:p>
        </p:txBody>
      </p:sp>
      <p:pic>
        <p:nvPicPr>
          <p:cNvPr id="4" name="Imagem 3" descr="Ícone&#10;&#10;Descrição gerada automaticamente">
            <a:extLst>
              <a:ext uri="{FF2B5EF4-FFF2-40B4-BE49-F238E27FC236}">
                <a16:creationId xmlns:a16="http://schemas.microsoft.com/office/drawing/2014/main" id="{26EB0CC5-674F-401E-93F1-F97E6E7077B3}"/>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8443" y="2093976"/>
            <a:ext cx="3941064" cy="4096512"/>
          </a:xfrm>
          <a:prstGeom prst="rect">
            <a:avLst/>
          </a:prstGeom>
        </p:spPr>
      </p:pic>
    </p:spTree>
    <p:extLst>
      <p:ext uri="{BB962C8B-B14F-4D97-AF65-F5344CB8AC3E}">
        <p14:creationId xmlns:p14="http://schemas.microsoft.com/office/powerpoint/2010/main" val="3362466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14C110-717F-4568-B698-CA5CAE586602}"/>
              </a:ext>
            </a:extLst>
          </p:cNvPr>
          <p:cNvSpPr>
            <a:spLocks noGrp="1"/>
          </p:cNvSpPr>
          <p:nvPr>
            <p:ph type="title"/>
          </p:nvPr>
        </p:nvSpPr>
        <p:spPr>
          <a:xfrm>
            <a:off x="572493" y="238539"/>
            <a:ext cx="11047013" cy="1434415"/>
          </a:xfrm>
        </p:spPr>
        <p:txBody>
          <a:bodyPr anchor="b">
            <a:normAutofit/>
          </a:bodyPr>
          <a:lstStyle/>
          <a:p>
            <a:r>
              <a:rPr lang="pt-BR" sz="5400" dirty="0"/>
              <a:t>A ASSISTÊNCIA SOCIAL</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B49C28EE-24D7-4087-9871-FD641A6C029B}"/>
              </a:ext>
            </a:extLst>
          </p:cNvPr>
          <p:cNvPicPr>
            <a:picLocks noChangeAspect="1"/>
          </p:cNvPicPr>
          <p:nvPr/>
        </p:nvPicPr>
        <p:blipFill rotWithShape="1">
          <a:blip r:embed="rId2">
            <a:extLst>
              <a:ext uri="{28A0092B-C50C-407E-A947-70E740481C1C}">
                <a14:useLocalDpi xmlns:a14="http://schemas.microsoft.com/office/drawing/2010/main" val="0"/>
              </a:ext>
            </a:extLst>
          </a:blip>
          <a:srcRect l="832" r="2738"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Espaço Reservado para Conteúdo 2">
            <a:extLst>
              <a:ext uri="{FF2B5EF4-FFF2-40B4-BE49-F238E27FC236}">
                <a16:creationId xmlns:a16="http://schemas.microsoft.com/office/drawing/2014/main" id="{9DC9A693-3CA7-47C9-ADF5-223A44158DFF}"/>
              </a:ext>
            </a:extLst>
          </p:cNvPr>
          <p:cNvSpPr>
            <a:spLocks noGrp="1"/>
          </p:cNvSpPr>
          <p:nvPr>
            <p:ph idx="1"/>
          </p:nvPr>
        </p:nvSpPr>
        <p:spPr>
          <a:xfrm>
            <a:off x="4905955" y="2071316"/>
            <a:ext cx="6713552" cy="4114800"/>
          </a:xfrm>
        </p:spPr>
        <p:txBody>
          <a:bodyPr anchor="t">
            <a:normAutofit lnSpcReduction="10000"/>
          </a:bodyPr>
          <a:lstStyle/>
          <a:p>
            <a:pPr indent="450215">
              <a:spcAft>
                <a:spcPts val="800"/>
              </a:spcAft>
            </a:pPr>
            <a:r>
              <a:rPr lang="pt-BR" sz="2000" dirty="0">
                <a:effectLst/>
                <a:latin typeface="Calibri" panose="020F0502020204030204" pitchFamily="34" charset="0"/>
                <a:ea typeface="Calibri" panose="020F0502020204030204" pitchFamily="34" charset="0"/>
                <a:cs typeface="Calibri" panose="020F0502020204030204" pitchFamily="34" charset="0"/>
              </a:rPr>
              <a:t>É uma política central para a viabilização do acesso à benefícios, proteção não contributiva que complementa ou substitui renda; </a:t>
            </a:r>
          </a:p>
          <a:p>
            <a:pPr indent="450215">
              <a:spcAft>
                <a:spcPts val="800"/>
              </a:spcAft>
            </a:pPr>
            <a:r>
              <a:rPr lang="pt-BR" sz="2000" dirty="0">
                <a:latin typeface="Calibri" panose="020F0502020204030204" pitchFamily="34" charset="0"/>
                <a:ea typeface="Calibri" panose="020F0502020204030204" pitchFamily="34" charset="0"/>
                <a:cs typeface="Calibri" panose="020F0502020204030204" pitchFamily="34" charset="0"/>
              </a:rPr>
              <a:t>P</a:t>
            </a:r>
            <a:r>
              <a:rPr lang="pt-BR" sz="2000" dirty="0">
                <a:effectLst/>
                <a:latin typeface="Calibri" panose="020F0502020204030204" pitchFamily="34" charset="0"/>
                <a:ea typeface="Calibri" panose="020F0502020204030204" pitchFamily="34" charset="0"/>
                <a:cs typeface="Calibri" panose="020F0502020204030204" pitchFamily="34" charset="0"/>
              </a:rPr>
              <a:t>roteção, cuidado e tutela em situações de direitos violados; </a:t>
            </a:r>
          </a:p>
          <a:p>
            <a:pPr indent="450215">
              <a:spcAft>
                <a:spcPts val="800"/>
              </a:spcAft>
            </a:pPr>
            <a:r>
              <a:rPr lang="pt-BR" sz="2000" dirty="0">
                <a:latin typeface="Calibri" panose="020F0502020204030204" pitchFamily="34" charset="0"/>
                <a:ea typeface="Calibri" panose="020F0502020204030204" pitchFamily="34" charset="0"/>
                <a:cs typeface="Calibri" panose="020F0502020204030204" pitchFamily="34" charset="0"/>
              </a:rPr>
              <a:t>D</a:t>
            </a:r>
            <a:r>
              <a:rPr lang="pt-BR" sz="2000" dirty="0">
                <a:effectLst/>
                <a:latin typeface="Calibri" panose="020F0502020204030204" pitchFamily="34" charset="0"/>
                <a:ea typeface="Calibri" panose="020F0502020204030204" pitchFamily="34" charset="0"/>
                <a:cs typeface="Calibri" panose="020F0502020204030204" pitchFamily="34" charset="0"/>
              </a:rPr>
              <a:t>esenvolvimento de projetos de vida, convivência e proteção no âmbito dos serviços, com acesso a demais direitos; </a:t>
            </a:r>
          </a:p>
          <a:p>
            <a:pPr indent="450215">
              <a:spcAft>
                <a:spcPts val="800"/>
              </a:spcAft>
            </a:pPr>
            <a:r>
              <a:rPr lang="pt-BR" sz="2000" dirty="0">
                <a:latin typeface="Calibri" panose="020F0502020204030204" pitchFamily="34" charset="0"/>
                <a:ea typeface="Calibri" panose="020F0502020204030204" pitchFamily="34" charset="0"/>
                <a:cs typeface="Calibri" panose="020F0502020204030204" pitchFamily="34" charset="0"/>
              </a:rPr>
              <a:t>V</a:t>
            </a:r>
            <a:r>
              <a:rPr lang="pt-BR" sz="2000" dirty="0">
                <a:effectLst/>
                <a:latin typeface="Calibri" panose="020F0502020204030204" pitchFamily="34" charset="0"/>
                <a:ea typeface="Calibri" panose="020F0502020204030204" pitchFamily="34" charset="0"/>
                <a:cs typeface="Calibri" panose="020F0502020204030204" pitchFamily="34" charset="0"/>
              </a:rPr>
              <a:t>isibilidade das desigualdades, vulnerabilidades e desproteções sócio territoriais; </a:t>
            </a:r>
          </a:p>
          <a:p>
            <a:pPr indent="450215">
              <a:spcAft>
                <a:spcPts val="800"/>
              </a:spcAft>
            </a:pPr>
            <a:r>
              <a:rPr lang="pt-BR" sz="2000" dirty="0">
                <a:effectLst/>
                <a:latin typeface="Calibri" panose="020F0502020204030204" pitchFamily="34" charset="0"/>
                <a:ea typeface="Calibri" panose="020F0502020204030204" pitchFamily="34" charset="0"/>
                <a:cs typeface="Calibri" panose="020F0502020204030204" pitchFamily="34" charset="0"/>
              </a:rPr>
              <a:t>Atuação intersetorial para a garantia dos direitos e da proteção social nas cidades.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000" dirty="0"/>
          </a:p>
        </p:txBody>
      </p:sp>
    </p:spTree>
    <p:extLst>
      <p:ext uri="{BB962C8B-B14F-4D97-AF65-F5344CB8AC3E}">
        <p14:creationId xmlns:p14="http://schemas.microsoft.com/office/powerpoint/2010/main" val="1192685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794E9D-9DE5-4888-9D5A-41A29CE540B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UM OLHAR ACERCA DO SUAS NO RN...</a:t>
            </a:r>
          </a:p>
        </p:txBody>
      </p:sp>
      <p:pic>
        <p:nvPicPr>
          <p:cNvPr id="4" name="Imagem 3" descr="Ícone&#10;&#10;Descrição gerada automaticamente">
            <a:extLst>
              <a:ext uri="{FF2B5EF4-FFF2-40B4-BE49-F238E27FC236}">
                <a16:creationId xmlns:a16="http://schemas.microsoft.com/office/drawing/2014/main" id="{7F8EEBD3-3A83-4F33-9A60-AE41D1407401}"/>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5488974" y="643466"/>
            <a:ext cx="5357383" cy="5568739"/>
          </a:xfrm>
          <a:prstGeom prst="rect">
            <a:avLst/>
          </a:prstGeom>
        </p:spPr>
      </p:pic>
    </p:spTree>
    <p:extLst>
      <p:ext uri="{BB962C8B-B14F-4D97-AF65-F5344CB8AC3E}">
        <p14:creationId xmlns:p14="http://schemas.microsoft.com/office/powerpoint/2010/main" val="1053869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A5CA9303-BE92-4AC4-A9EF-CD248EDFEDFA}"/>
              </a:ext>
            </a:extLst>
          </p:cNvPr>
          <p:cNvPicPr>
            <a:picLocks noGrp="1" noChangeAspect="1"/>
          </p:cNvPicPr>
          <p:nvPr>
            <p:ph idx="1"/>
          </p:nvPr>
        </p:nvPicPr>
        <p:blipFill rotWithShape="1">
          <a:blip r:embed="rId2"/>
          <a:srcRect l="10598" t="8172" r="33007" b="11929"/>
          <a:stretch/>
        </p:blipFill>
        <p:spPr>
          <a:xfrm>
            <a:off x="1143942" y="626400"/>
            <a:ext cx="990411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ixaDeTexto 14">
            <a:extLst>
              <a:ext uri="{FF2B5EF4-FFF2-40B4-BE49-F238E27FC236}">
                <a16:creationId xmlns:a16="http://schemas.microsoft.com/office/drawing/2014/main" id="{82C86F5E-5816-4276-A89C-D3A8DC38EF92}"/>
              </a:ext>
            </a:extLst>
          </p:cNvPr>
          <p:cNvSpPr txBox="1"/>
          <p:nvPr/>
        </p:nvSpPr>
        <p:spPr>
          <a:xfrm>
            <a:off x="8493388" y="6305363"/>
            <a:ext cx="2991475" cy="246221"/>
          </a:xfrm>
          <a:prstGeom prst="rect">
            <a:avLst/>
          </a:prstGeom>
          <a:noFill/>
        </p:spPr>
        <p:txBody>
          <a:bodyPr wrap="square">
            <a:spAutoFit/>
          </a:bodyPr>
          <a:lstStyle/>
          <a:p>
            <a:r>
              <a:rPr lang="pt-BR" sz="1000" b="0" i="0" dirty="0">
                <a:solidFill>
                  <a:srgbClr val="4D4D4D"/>
                </a:solidFill>
                <a:effectLst/>
              </a:rPr>
              <a:t>Fonte: IBGE, Censo Demográfico - 2010</a:t>
            </a:r>
            <a:endParaRPr lang="pt-BR" sz="1000" dirty="0"/>
          </a:p>
        </p:txBody>
      </p:sp>
      <p:sp>
        <p:nvSpPr>
          <p:cNvPr id="9" name="CaixaDeTexto 8">
            <a:extLst>
              <a:ext uri="{FF2B5EF4-FFF2-40B4-BE49-F238E27FC236}">
                <a16:creationId xmlns:a16="http://schemas.microsoft.com/office/drawing/2014/main" id="{CB2D8C45-F7F2-4D1B-8213-2E3089CBC81D}"/>
              </a:ext>
            </a:extLst>
          </p:cNvPr>
          <p:cNvSpPr txBox="1"/>
          <p:nvPr/>
        </p:nvSpPr>
        <p:spPr>
          <a:xfrm>
            <a:off x="2272683" y="1567832"/>
            <a:ext cx="1278385" cy="369332"/>
          </a:xfrm>
          <a:prstGeom prst="rect">
            <a:avLst/>
          </a:prstGeom>
          <a:noFill/>
          <a:ln>
            <a:solidFill>
              <a:srgbClr val="FF0000"/>
            </a:solidFill>
          </a:ln>
        </p:spPr>
        <p:txBody>
          <a:bodyPr wrap="square" rtlCol="0">
            <a:spAutoFit/>
          </a:bodyPr>
          <a:lstStyle/>
          <a:p>
            <a:endParaRPr lang="pt-BR" b="1" dirty="0"/>
          </a:p>
        </p:txBody>
      </p:sp>
    </p:spTree>
    <p:extLst>
      <p:ext uri="{BB962C8B-B14F-4D97-AF65-F5344CB8AC3E}">
        <p14:creationId xmlns:p14="http://schemas.microsoft.com/office/powerpoint/2010/main" val="28434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65BDB68A-9B8B-4C57-9791-33CD5BCEBBE3}"/>
              </a:ext>
            </a:extLst>
          </p:cNvPr>
          <p:cNvPicPr>
            <a:picLocks noGrp="1" noChangeAspect="1"/>
          </p:cNvPicPr>
          <p:nvPr>
            <p:ph idx="1"/>
          </p:nvPr>
        </p:nvPicPr>
        <p:blipFill rotWithShape="1">
          <a:blip r:embed="rId2"/>
          <a:srcRect l="10352" t="17804" r="31777" b="26815"/>
          <a:stretch/>
        </p:blipFill>
        <p:spPr>
          <a:xfrm>
            <a:off x="1343436" y="718488"/>
            <a:ext cx="9904116" cy="5571065"/>
          </a:xfrm>
          <a:prstGeom prst="rect">
            <a:avLst/>
          </a:prstGeom>
          <a:ln>
            <a:noFill/>
          </a:ln>
        </p:spPr>
      </p:pic>
      <p:sp>
        <p:nvSpPr>
          <p:cNvPr id="7" name="CaixaDeTexto 6">
            <a:extLst>
              <a:ext uri="{FF2B5EF4-FFF2-40B4-BE49-F238E27FC236}">
                <a16:creationId xmlns:a16="http://schemas.microsoft.com/office/drawing/2014/main" id="{C7841A27-E0A0-494A-9629-8B8BE2185C70}"/>
              </a:ext>
            </a:extLst>
          </p:cNvPr>
          <p:cNvSpPr txBox="1"/>
          <p:nvPr/>
        </p:nvSpPr>
        <p:spPr>
          <a:xfrm>
            <a:off x="5303980" y="3804366"/>
            <a:ext cx="1334102" cy="369332"/>
          </a:xfrm>
          <a:prstGeom prst="rect">
            <a:avLst/>
          </a:prstGeom>
          <a:noFill/>
          <a:ln>
            <a:solidFill>
              <a:srgbClr val="FF0000"/>
            </a:solidFill>
          </a:ln>
        </p:spPr>
        <p:txBody>
          <a:bodyPr wrap="square" rtlCol="0">
            <a:spAutoFit/>
          </a:bodyPr>
          <a:lstStyle/>
          <a:p>
            <a:endParaRPr lang="pt-BR" dirty="0"/>
          </a:p>
        </p:txBody>
      </p:sp>
      <p:sp>
        <p:nvSpPr>
          <p:cNvPr id="8" name="CaixaDeTexto 7">
            <a:extLst>
              <a:ext uri="{FF2B5EF4-FFF2-40B4-BE49-F238E27FC236}">
                <a16:creationId xmlns:a16="http://schemas.microsoft.com/office/drawing/2014/main" id="{A4F740B3-87C1-4184-A4CB-E2C7F7F7C574}"/>
              </a:ext>
            </a:extLst>
          </p:cNvPr>
          <p:cNvSpPr txBox="1"/>
          <p:nvPr/>
        </p:nvSpPr>
        <p:spPr>
          <a:xfrm>
            <a:off x="7582530" y="3685253"/>
            <a:ext cx="985421" cy="369332"/>
          </a:xfrm>
          <a:prstGeom prst="rect">
            <a:avLst/>
          </a:prstGeom>
          <a:noFill/>
          <a:ln>
            <a:solidFill>
              <a:srgbClr val="FF0000"/>
            </a:solidFill>
          </a:ln>
        </p:spPr>
        <p:txBody>
          <a:bodyPr wrap="square" rtlCol="0">
            <a:spAutoFit/>
          </a:bodyPr>
          <a:lstStyle/>
          <a:p>
            <a:endParaRPr lang="pt-BR" dirty="0"/>
          </a:p>
        </p:txBody>
      </p:sp>
      <p:sp>
        <p:nvSpPr>
          <p:cNvPr id="9" name="CaixaDeTexto 8">
            <a:extLst>
              <a:ext uri="{FF2B5EF4-FFF2-40B4-BE49-F238E27FC236}">
                <a16:creationId xmlns:a16="http://schemas.microsoft.com/office/drawing/2014/main" id="{7A95C584-E0C7-46C3-8CF7-7856CB1C21AB}"/>
              </a:ext>
            </a:extLst>
          </p:cNvPr>
          <p:cNvSpPr txBox="1"/>
          <p:nvPr/>
        </p:nvSpPr>
        <p:spPr>
          <a:xfrm>
            <a:off x="9747682" y="3709910"/>
            <a:ext cx="1100882" cy="369332"/>
          </a:xfrm>
          <a:prstGeom prst="rect">
            <a:avLst/>
          </a:prstGeom>
          <a:noFill/>
          <a:ln>
            <a:solidFill>
              <a:srgbClr val="FF0000"/>
            </a:solidFill>
          </a:ln>
        </p:spPr>
        <p:txBody>
          <a:bodyPr wrap="square" rtlCol="0">
            <a:spAutoFit/>
          </a:bodyPr>
          <a:lstStyle/>
          <a:p>
            <a:endParaRPr lang="pt-BR" dirty="0"/>
          </a:p>
        </p:txBody>
      </p:sp>
      <p:cxnSp>
        <p:nvCxnSpPr>
          <p:cNvPr id="17" name="Conector de Seta Reta 16">
            <a:extLst>
              <a:ext uri="{FF2B5EF4-FFF2-40B4-BE49-F238E27FC236}">
                <a16:creationId xmlns:a16="http://schemas.microsoft.com/office/drawing/2014/main" id="{5EB5CFC5-EF8A-47E9-AF2F-B87F8DB3E06B}"/>
              </a:ext>
            </a:extLst>
          </p:cNvPr>
          <p:cNvCxnSpPr>
            <a:cxnSpLocks/>
          </p:cNvCxnSpPr>
          <p:nvPr/>
        </p:nvCxnSpPr>
        <p:spPr>
          <a:xfrm>
            <a:off x="6452713" y="4490928"/>
            <a:ext cx="781234" cy="470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id="{DD636273-5AD1-4246-AA77-D499FF89B07E}"/>
              </a:ext>
            </a:extLst>
          </p:cNvPr>
          <p:cNvCxnSpPr>
            <a:cxnSpLocks/>
          </p:cNvCxnSpPr>
          <p:nvPr/>
        </p:nvCxnSpPr>
        <p:spPr>
          <a:xfrm>
            <a:off x="8130980" y="4276077"/>
            <a:ext cx="0" cy="578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BAE5D275-FDFF-4D9A-B7DC-6198C42D11E7}"/>
              </a:ext>
            </a:extLst>
          </p:cNvPr>
          <p:cNvCxnSpPr>
            <a:cxnSpLocks/>
          </p:cNvCxnSpPr>
          <p:nvPr/>
        </p:nvCxnSpPr>
        <p:spPr>
          <a:xfrm flipH="1">
            <a:off x="9747682" y="4343878"/>
            <a:ext cx="602837" cy="645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9B2073C-5437-451F-BC71-EE1D0EF1C84C}"/>
              </a:ext>
            </a:extLst>
          </p:cNvPr>
          <p:cNvSpPr txBox="1"/>
          <p:nvPr/>
        </p:nvSpPr>
        <p:spPr>
          <a:xfrm>
            <a:off x="7617074" y="5076332"/>
            <a:ext cx="1971379" cy="1015663"/>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pt-BR" sz="2000" b="1" dirty="0">
                <a:solidFill>
                  <a:schemeClr val="bg1"/>
                </a:solidFill>
              </a:rPr>
              <a:t>46% </a:t>
            </a:r>
          </a:p>
          <a:p>
            <a:pPr algn="ctr"/>
            <a:r>
              <a:rPr lang="pt-BR" sz="2000" b="1" dirty="0">
                <a:solidFill>
                  <a:schemeClr val="bg1"/>
                </a:solidFill>
              </a:rPr>
              <a:t>Pop. Situação de pobreza</a:t>
            </a:r>
          </a:p>
        </p:txBody>
      </p:sp>
      <p:sp>
        <p:nvSpPr>
          <p:cNvPr id="26" name="CaixaDeTexto 25">
            <a:extLst>
              <a:ext uri="{FF2B5EF4-FFF2-40B4-BE49-F238E27FC236}">
                <a16:creationId xmlns:a16="http://schemas.microsoft.com/office/drawing/2014/main" id="{2881A4AB-383F-4283-B918-496B54761DCC}"/>
              </a:ext>
            </a:extLst>
          </p:cNvPr>
          <p:cNvSpPr txBox="1"/>
          <p:nvPr/>
        </p:nvSpPr>
        <p:spPr>
          <a:xfrm>
            <a:off x="6591540" y="293570"/>
            <a:ext cx="3104888" cy="1015663"/>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pt-BR" sz="2000" b="1" dirty="0">
                <a:solidFill>
                  <a:schemeClr val="bg1"/>
                </a:solidFill>
              </a:rPr>
              <a:t>602.239</a:t>
            </a:r>
          </a:p>
          <a:p>
            <a:pPr algn="ctr"/>
            <a:r>
              <a:rPr lang="pt-BR" sz="2000" b="1" dirty="0">
                <a:solidFill>
                  <a:schemeClr val="bg1"/>
                </a:solidFill>
              </a:rPr>
              <a:t>Pop. Situação de pobreza</a:t>
            </a:r>
          </a:p>
          <a:p>
            <a:pPr algn="ctr"/>
            <a:endParaRPr lang="pt-BR" sz="2000" b="1" dirty="0">
              <a:solidFill>
                <a:schemeClr val="bg1"/>
              </a:solidFill>
            </a:endParaRPr>
          </a:p>
        </p:txBody>
      </p:sp>
    </p:spTree>
    <p:extLst>
      <p:ext uri="{BB962C8B-B14F-4D97-AF65-F5344CB8AC3E}">
        <p14:creationId xmlns:p14="http://schemas.microsoft.com/office/powerpoint/2010/main" val="273204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Interface gráfica do usuário, Texto, Aplicativo, Email&#10;&#10;Descrição gerada automaticamente">
            <a:extLst>
              <a:ext uri="{FF2B5EF4-FFF2-40B4-BE49-F238E27FC236}">
                <a16:creationId xmlns:a16="http://schemas.microsoft.com/office/drawing/2014/main" id="{598FFE66-E1F7-4338-B574-A53C13ADA601}"/>
              </a:ext>
            </a:extLst>
          </p:cNvPr>
          <p:cNvPicPr>
            <a:picLocks noGrp="1" noChangeAspect="1"/>
          </p:cNvPicPr>
          <p:nvPr>
            <p:ph idx="1"/>
          </p:nvPr>
        </p:nvPicPr>
        <p:blipFill rotWithShape="1">
          <a:blip r:embed="rId2"/>
          <a:srcRect l="10108" t="32689" r="36701" b="33820"/>
          <a:stretch/>
        </p:blipFill>
        <p:spPr>
          <a:xfrm>
            <a:off x="1143942" y="372800"/>
            <a:ext cx="990411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ixaDeTexto 14">
            <a:extLst>
              <a:ext uri="{FF2B5EF4-FFF2-40B4-BE49-F238E27FC236}">
                <a16:creationId xmlns:a16="http://schemas.microsoft.com/office/drawing/2014/main" id="{964B85CB-3A50-488C-943F-FD1BF821F059}"/>
              </a:ext>
            </a:extLst>
          </p:cNvPr>
          <p:cNvSpPr txBox="1"/>
          <p:nvPr/>
        </p:nvSpPr>
        <p:spPr>
          <a:xfrm>
            <a:off x="3409026" y="5809887"/>
            <a:ext cx="7765579" cy="1061829"/>
          </a:xfrm>
          <a:prstGeom prst="rect">
            <a:avLst/>
          </a:prstGeom>
          <a:noFill/>
        </p:spPr>
        <p:txBody>
          <a:bodyPr wrap="square">
            <a:spAutoFit/>
          </a:bodyPr>
          <a:lstStyle/>
          <a:p>
            <a:pPr algn="r"/>
            <a:r>
              <a:rPr lang="pt-BR" sz="900" dirty="0">
                <a:effectLst/>
              </a:rPr>
              <a:t>Fonte: Ministério da Cidadania, </a:t>
            </a:r>
            <a:r>
              <a:rPr lang="pt-BR" sz="900" dirty="0" err="1">
                <a:effectLst/>
              </a:rPr>
              <a:t>CadSUAS</a:t>
            </a:r>
            <a:r>
              <a:rPr lang="pt-BR" sz="900" dirty="0">
                <a:effectLst/>
              </a:rPr>
              <a:t> (base corporativa) (</a:t>
            </a:r>
            <a:r>
              <a:rPr lang="pt-BR" sz="900" dirty="0" err="1">
                <a:effectLst/>
              </a:rPr>
              <a:t>jan</a:t>
            </a:r>
            <a:r>
              <a:rPr lang="pt-BR" sz="900" dirty="0">
                <a:effectLst/>
              </a:rPr>
              <a:t>/2022); Ministério da Cidadania, Dados Consolidados PSB/PSE; Ministério da Cidadania, Censo SUAS 2020;</a:t>
            </a:r>
          </a:p>
          <a:p>
            <a:pPr algn="r"/>
            <a:r>
              <a:rPr lang="pt-BR" sz="900" dirty="0">
                <a:effectLst/>
              </a:rPr>
              <a:t>Para ver mais informações como localização, serviços ofertados ou oportunidades de Inclusão Produtiva acesse o </a:t>
            </a:r>
            <a:r>
              <a:rPr lang="pt-BR" sz="900" u="none" strike="noStrike" dirty="0">
                <a:solidFill>
                  <a:srgbClr val="337AB7"/>
                </a:solidFill>
                <a:effectLst/>
                <a:hlinkClick r:id="rId3"/>
              </a:rPr>
              <a:t>MOPS</a:t>
            </a:r>
            <a:r>
              <a:rPr lang="pt-BR" sz="900" dirty="0">
                <a:effectLst/>
              </a:rPr>
              <a:t>.</a:t>
            </a:r>
          </a:p>
          <a:p>
            <a:pPr algn="r"/>
            <a:r>
              <a:rPr lang="pt-BR" sz="900" dirty="0">
                <a:effectLst/>
              </a:rPr>
              <a:t>*Para as Unidades de Acolhimento o Ministério da Cidadania efetua mensalmente o cofinanciamento de vagas em unidades do tipo Casa Lar, Albergue, Abrigo Institucional, República, Residência Inclusiva e Casa de Passagem.</a:t>
            </a:r>
          </a:p>
          <a:p>
            <a:br>
              <a:rPr lang="pt-BR" sz="900" b="1" i="0" cap="all" dirty="0">
                <a:solidFill>
                  <a:srgbClr val="609934"/>
                </a:solidFill>
                <a:effectLst/>
              </a:rPr>
            </a:br>
            <a:endParaRPr lang="pt-BR" sz="900" dirty="0"/>
          </a:p>
        </p:txBody>
      </p:sp>
    </p:spTree>
    <p:extLst>
      <p:ext uri="{BB962C8B-B14F-4D97-AF65-F5344CB8AC3E}">
        <p14:creationId xmlns:p14="http://schemas.microsoft.com/office/powerpoint/2010/main" val="1483490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EADE1B80-712D-482D-B64B-EFFFD7AEB528}"/>
              </a:ext>
            </a:extLst>
          </p:cNvPr>
          <p:cNvPicPr>
            <a:picLocks noGrp="1" noChangeAspect="1"/>
          </p:cNvPicPr>
          <p:nvPr>
            <p:ph idx="1"/>
          </p:nvPr>
        </p:nvPicPr>
        <p:blipFill rotWithShape="1">
          <a:blip r:embed="rId2"/>
          <a:srcRect l="10229" t="14957" r="30792" b="35134"/>
          <a:stretch/>
        </p:blipFill>
        <p:spPr>
          <a:xfrm>
            <a:off x="1143942" y="433917"/>
            <a:ext cx="9904116" cy="5571065"/>
          </a:xfrm>
          <a:prstGeom prst="rect">
            <a:avLst/>
          </a:prstGeom>
          <a:ln>
            <a:noFill/>
          </a:ln>
        </p:spPr>
      </p:pic>
      <p:sp>
        <p:nvSpPr>
          <p:cNvPr id="15" name="CaixaDeTexto 14">
            <a:extLst>
              <a:ext uri="{FF2B5EF4-FFF2-40B4-BE49-F238E27FC236}">
                <a16:creationId xmlns:a16="http://schemas.microsoft.com/office/drawing/2014/main" id="{11D82AB7-7C44-43F6-8B83-92283488E920}"/>
              </a:ext>
            </a:extLst>
          </p:cNvPr>
          <p:cNvSpPr txBox="1"/>
          <p:nvPr/>
        </p:nvSpPr>
        <p:spPr>
          <a:xfrm>
            <a:off x="5012346" y="6008728"/>
            <a:ext cx="6100762" cy="400110"/>
          </a:xfrm>
          <a:prstGeom prst="rect">
            <a:avLst/>
          </a:prstGeom>
          <a:noFill/>
        </p:spPr>
        <p:txBody>
          <a:bodyPr wrap="square">
            <a:spAutoFit/>
          </a:bodyPr>
          <a:lstStyle/>
          <a:p>
            <a:r>
              <a:rPr lang="pt-BR" sz="1000" b="0" i="0" dirty="0">
                <a:solidFill>
                  <a:srgbClr val="4D4D4D"/>
                </a:solidFill>
                <a:effectLst/>
              </a:rPr>
              <a:t>Fonte: Ministério da Cidadania, Fundo Nacional de Assistência Social, Relatório de Parcelas Pagas (0rdem bancária) - Atualizado em: </a:t>
            </a:r>
            <a:r>
              <a:rPr lang="pt-BR" sz="1000" b="1" i="0" dirty="0">
                <a:solidFill>
                  <a:srgbClr val="4D4D4D"/>
                </a:solidFill>
                <a:effectLst/>
              </a:rPr>
              <a:t>16/02/2022</a:t>
            </a:r>
            <a:r>
              <a:rPr lang="pt-BR" sz="1000" b="0" i="0" dirty="0">
                <a:solidFill>
                  <a:srgbClr val="4D4D4D"/>
                </a:solidFill>
                <a:effectLst/>
              </a:rPr>
              <a:t> (</a:t>
            </a:r>
            <a:r>
              <a:rPr lang="pt-BR" sz="1000" b="0" i="0" u="none" strike="noStrike" dirty="0">
                <a:solidFill>
                  <a:srgbClr val="337AB7"/>
                </a:solidFill>
                <a:effectLst/>
                <a:hlinkClick r:id="rId3"/>
              </a:rPr>
              <a:t>Rede SUAS, Relatório Financeiro de Parcelas Pagas</a:t>
            </a:r>
            <a:r>
              <a:rPr lang="pt-BR" sz="1000" b="0" i="0" dirty="0">
                <a:solidFill>
                  <a:srgbClr val="4D4D4D"/>
                </a:solidFill>
                <a:effectLst/>
              </a:rPr>
              <a:t>)</a:t>
            </a:r>
            <a:endParaRPr lang="pt-BR" sz="1000" dirty="0"/>
          </a:p>
        </p:txBody>
      </p:sp>
      <p:sp>
        <p:nvSpPr>
          <p:cNvPr id="7" name="CaixaDeTexto 6">
            <a:extLst>
              <a:ext uri="{FF2B5EF4-FFF2-40B4-BE49-F238E27FC236}">
                <a16:creationId xmlns:a16="http://schemas.microsoft.com/office/drawing/2014/main" id="{AF2D6661-E35C-4446-9183-9A0DF9C3866B}"/>
              </a:ext>
            </a:extLst>
          </p:cNvPr>
          <p:cNvSpPr txBox="1"/>
          <p:nvPr/>
        </p:nvSpPr>
        <p:spPr>
          <a:xfrm>
            <a:off x="9499107" y="5477522"/>
            <a:ext cx="1464815" cy="369332"/>
          </a:xfrm>
          <a:prstGeom prst="rect">
            <a:avLst/>
          </a:prstGeom>
          <a:noFill/>
          <a:ln>
            <a:solidFill>
              <a:srgbClr val="FF0000"/>
            </a:solidFill>
          </a:ln>
        </p:spPr>
        <p:txBody>
          <a:bodyPr wrap="square" rtlCol="0">
            <a:spAutoFit/>
          </a:bodyPr>
          <a:lstStyle/>
          <a:p>
            <a:endParaRPr lang="pt-BR" dirty="0"/>
          </a:p>
        </p:txBody>
      </p:sp>
    </p:spTree>
    <p:extLst>
      <p:ext uri="{BB962C8B-B14F-4D97-AF65-F5344CB8AC3E}">
        <p14:creationId xmlns:p14="http://schemas.microsoft.com/office/powerpoint/2010/main" val="277945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6823E513-F1C9-45B5-99A9-AA0B995CFC84}"/>
              </a:ext>
            </a:extLst>
          </p:cNvPr>
          <p:cNvPicPr>
            <a:picLocks noGrp="1" noChangeAspect="1"/>
          </p:cNvPicPr>
          <p:nvPr>
            <p:ph idx="1"/>
          </p:nvPr>
        </p:nvPicPr>
        <p:blipFill rotWithShape="1">
          <a:blip r:embed="rId2"/>
          <a:srcRect l="10192" t="13300" r="32145" b="23229"/>
          <a:stretch/>
        </p:blipFill>
        <p:spPr>
          <a:xfrm>
            <a:off x="1143942" y="512759"/>
            <a:ext cx="990411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ixaDeTexto 14">
            <a:extLst>
              <a:ext uri="{FF2B5EF4-FFF2-40B4-BE49-F238E27FC236}">
                <a16:creationId xmlns:a16="http://schemas.microsoft.com/office/drawing/2014/main" id="{710D7547-620E-40A8-8113-D541D07FA3D2}"/>
              </a:ext>
            </a:extLst>
          </p:cNvPr>
          <p:cNvSpPr txBox="1"/>
          <p:nvPr/>
        </p:nvSpPr>
        <p:spPr>
          <a:xfrm>
            <a:off x="6329186" y="6222130"/>
            <a:ext cx="5309440" cy="246221"/>
          </a:xfrm>
          <a:prstGeom prst="rect">
            <a:avLst/>
          </a:prstGeom>
          <a:noFill/>
        </p:spPr>
        <p:txBody>
          <a:bodyPr wrap="square">
            <a:spAutoFit/>
          </a:bodyPr>
          <a:lstStyle/>
          <a:p>
            <a:r>
              <a:rPr lang="pt-BR" sz="1000" b="0" i="0" dirty="0">
                <a:solidFill>
                  <a:srgbClr val="4D4D4D"/>
                </a:solidFill>
                <a:effectLst/>
              </a:rPr>
              <a:t>Fonte: Ministério da Cidadania, SENARC, Demonstrativo Físico/Financeiro do Auxílio Brasil.</a:t>
            </a:r>
            <a:endParaRPr lang="pt-BR" sz="1000" dirty="0"/>
          </a:p>
        </p:txBody>
      </p:sp>
      <p:sp>
        <p:nvSpPr>
          <p:cNvPr id="7" name="CaixaDeTexto 6">
            <a:extLst>
              <a:ext uri="{FF2B5EF4-FFF2-40B4-BE49-F238E27FC236}">
                <a16:creationId xmlns:a16="http://schemas.microsoft.com/office/drawing/2014/main" id="{64976E8D-910B-41D9-BDD2-3B5B5115F08A}"/>
              </a:ext>
            </a:extLst>
          </p:cNvPr>
          <p:cNvSpPr txBox="1"/>
          <p:nvPr/>
        </p:nvSpPr>
        <p:spPr>
          <a:xfrm>
            <a:off x="5299969" y="1720018"/>
            <a:ext cx="1296140" cy="369332"/>
          </a:xfrm>
          <a:prstGeom prst="rect">
            <a:avLst/>
          </a:prstGeom>
          <a:noFill/>
          <a:ln>
            <a:solidFill>
              <a:srgbClr val="FF0000"/>
            </a:solidFill>
          </a:ln>
        </p:spPr>
        <p:txBody>
          <a:bodyPr wrap="square" rtlCol="0">
            <a:spAutoFit/>
          </a:bodyPr>
          <a:lstStyle/>
          <a:p>
            <a:endParaRPr lang="pt-BR" dirty="0"/>
          </a:p>
        </p:txBody>
      </p:sp>
      <p:sp>
        <p:nvSpPr>
          <p:cNvPr id="8" name="CaixaDeTexto 7">
            <a:extLst>
              <a:ext uri="{FF2B5EF4-FFF2-40B4-BE49-F238E27FC236}">
                <a16:creationId xmlns:a16="http://schemas.microsoft.com/office/drawing/2014/main" id="{E4595202-7796-451E-AD46-7B66803B4506}"/>
              </a:ext>
            </a:extLst>
          </p:cNvPr>
          <p:cNvSpPr txBox="1"/>
          <p:nvPr/>
        </p:nvSpPr>
        <p:spPr>
          <a:xfrm>
            <a:off x="2343705" y="1567832"/>
            <a:ext cx="967666" cy="369332"/>
          </a:xfrm>
          <a:prstGeom prst="rect">
            <a:avLst/>
          </a:prstGeom>
          <a:noFill/>
          <a:ln>
            <a:solidFill>
              <a:srgbClr val="FF0000"/>
            </a:solidFill>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B6DB2346-7D58-4C18-B21A-5AAF91B9EB11}"/>
              </a:ext>
            </a:extLst>
          </p:cNvPr>
          <p:cNvSpPr txBox="1"/>
          <p:nvPr/>
        </p:nvSpPr>
        <p:spPr>
          <a:xfrm>
            <a:off x="3721827" y="374453"/>
            <a:ext cx="1376039" cy="1015663"/>
          </a:xfrm>
          <a:prstGeom prst="rect">
            <a:avLst/>
          </a:prstGeom>
          <a:solidFill>
            <a:srgbClr val="FF0000"/>
          </a:solidFill>
          <a:ln>
            <a:solidFill>
              <a:srgbClr val="FF0000"/>
            </a:solidFill>
          </a:ln>
        </p:spPr>
        <p:txBody>
          <a:bodyPr wrap="square" rtlCol="0">
            <a:spAutoFit/>
          </a:bodyPr>
          <a:lstStyle/>
          <a:p>
            <a:pPr algn="ctr"/>
            <a:r>
              <a:rPr lang="pt-BR" sz="2000" b="1" dirty="0">
                <a:solidFill>
                  <a:schemeClr val="bg1"/>
                </a:solidFill>
              </a:rPr>
              <a:t>27,31% </a:t>
            </a:r>
          </a:p>
          <a:p>
            <a:pPr algn="ctr"/>
            <a:r>
              <a:rPr lang="pt-BR" sz="2000" b="1" dirty="0">
                <a:solidFill>
                  <a:schemeClr val="bg1"/>
                </a:solidFill>
              </a:rPr>
              <a:t>Pop. Ficou de fora</a:t>
            </a:r>
          </a:p>
        </p:txBody>
      </p:sp>
    </p:spTree>
    <p:extLst>
      <p:ext uri="{BB962C8B-B14F-4D97-AF65-F5344CB8AC3E}">
        <p14:creationId xmlns:p14="http://schemas.microsoft.com/office/powerpoint/2010/main" val="2389321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D147864F-75C8-46EF-99F1-61DAFE93D20B}"/>
              </a:ext>
            </a:extLst>
          </p:cNvPr>
          <p:cNvPicPr>
            <a:picLocks noGrp="1" noChangeAspect="1"/>
          </p:cNvPicPr>
          <p:nvPr>
            <p:ph idx="1"/>
          </p:nvPr>
        </p:nvPicPr>
        <p:blipFill rotWithShape="1">
          <a:blip r:embed="rId2"/>
          <a:srcRect l="9489" t="14520" r="31531" b="41919"/>
          <a:stretch/>
        </p:blipFill>
        <p:spPr>
          <a:xfrm>
            <a:off x="1143942" y="452967"/>
            <a:ext cx="9904116" cy="5571065"/>
          </a:xfrm>
          <a:prstGeom prst="rect">
            <a:avLst/>
          </a:prstGeom>
          <a:ln>
            <a:noFill/>
          </a:ln>
        </p:spPr>
      </p:pic>
      <p:sp>
        <p:nvSpPr>
          <p:cNvPr id="6" name="CaixaDeTexto 5">
            <a:extLst>
              <a:ext uri="{FF2B5EF4-FFF2-40B4-BE49-F238E27FC236}">
                <a16:creationId xmlns:a16="http://schemas.microsoft.com/office/drawing/2014/main" id="{55756841-C34E-4708-AB07-988A1E07B6E0}"/>
              </a:ext>
            </a:extLst>
          </p:cNvPr>
          <p:cNvSpPr txBox="1"/>
          <p:nvPr/>
        </p:nvSpPr>
        <p:spPr>
          <a:xfrm>
            <a:off x="5305425" y="2343150"/>
            <a:ext cx="1276350" cy="381000"/>
          </a:xfrm>
          <a:prstGeom prst="rect">
            <a:avLst/>
          </a:prstGeom>
          <a:noFill/>
          <a:ln>
            <a:solidFill>
              <a:srgbClr val="FF0000"/>
            </a:solidFill>
          </a:ln>
        </p:spPr>
        <p:txBody>
          <a:bodyPr wrap="square" rtlCol="0">
            <a:spAutoFit/>
          </a:bodyPr>
          <a:lstStyle/>
          <a:p>
            <a:endParaRPr lang="pt-BR" dirty="0"/>
          </a:p>
        </p:txBody>
      </p:sp>
      <p:sp>
        <p:nvSpPr>
          <p:cNvPr id="7" name="CaixaDeTexto 6">
            <a:extLst>
              <a:ext uri="{FF2B5EF4-FFF2-40B4-BE49-F238E27FC236}">
                <a16:creationId xmlns:a16="http://schemas.microsoft.com/office/drawing/2014/main" id="{2C2CF146-7E27-4B86-B5A2-055F7AEAD4CE}"/>
              </a:ext>
            </a:extLst>
          </p:cNvPr>
          <p:cNvSpPr txBox="1"/>
          <p:nvPr/>
        </p:nvSpPr>
        <p:spPr>
          <a:xfrm>
            <a:off x="2388093" y="5308847"/>
            <a:ext cx="1217308" cy="366957"/>
          </a:xfrm>
          <a:prstGeom prst="rect">
            <a:avLst/>
          </a:prstGeom>
          <a:noFill/>
          <a:ln>
            <a:solidFill>
              <a:srgbClr val="FF0000"/>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3FEC2027-CE32-405E-826F-A01B974C3B15}"/>
              </a:ext>
            </a:extLst>
          </p:cNvPr>
          <p:cNvSpPr txBox="1"/>
          <p:nvPr/>
        </p:nvSpPr>
        <p:spPr>
          <a:xfrm>
            <a:off x="198889" y="1361099"/>
            <a:ext cx="1376039" cy="1015663"/>
          </a:xfrm>
          <a:prstGeom prst="rect">
            <a:avLst/>
          </a:prstGeom>
          <a:solidFill>
            <a:srgbClr val="FF0000"/>
          </a:solidFill>
          <a:ln>
            <a:solidFill>
              <a:srgbClr val="FF0000"/>
            </a:solidFill>
          </a:ln>
        </p:spPr>
        <p:txBody>
          <a:bodyPr wrap="square" rtlCol="0">
            <a:spAutoFit/>
          </a:bodyPr>
          <a:lstStyle/>
          <a:p>
            <a:pPr algn="ctr"/>
            <a:r>
              <a:rPr lang="pt-BR" sz="2000" b="1" dirty="0">
                <a:solidFill>
                  <a:schemeClr val="bg1"/>
                </a:solidFill>
              </a:rPr>
              <a:t>35,54% </a:t>
            </a:r>
          </a:p>
          <a:p>
            <a:pPr algn="ctr"/>
            <a:r>
              <a:rPr lang="pt-BR" sz="2000" b="1" dirty="0">
                <a:solidFill>
                  <a:schemeClr val="bg1"/>
                </a:solidFill>
              </a:rPr>
              <a:t>Pop. Ficou de fora</a:t>
            </a:r>
          </a:p>
        </p:txBody>
      </p:sp>
    </p:spTree>
    <p:extLst>
      <p:ext uri="{BB962C8B-B14F-4D97-AF65-F5344CB8AC3E}">
        <p14:creationId xmlns:p14="http://schemas.microsoft.com/office/powerpoint/2010/main" val="123002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56CF7624-33B3-4549-8912-69FB7A627D13}"/>
              </a:ext>
            </a:extLst>
          </p:cNvPr>
          <p:cNvPicPr>
            <a:picLocks noGrp="1" noChangeAspect="1"/>
          </p:cNvPicPr>
          <p:nvPr>
            <p:ph idx="1"/>
          </p:nvPr>
        </p:nvPicPr>
        <p:blipFill rotWithShape="1">
          <a:blip r:embed="rId2"/>
          <a:srcRect l="11214" t="12768" r="31284" b="19592"/>
          <a:stretch/>
        </p:blipFill>
        <p:spPr>
          <a:xfrm>
            <a:off x="1345581" y="612912"/>
            <a:ext cx="10190808" cy="573232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E5751026-275E-4BA0-8A61-636A13C7DC75}"/>
              </a:ext>
            </a:extLst>
          </p:cNvPr>
          <p:cNvSpPr txBox="1"/>
          <p:nvPr/>
        </p:nvSpPr>
        <p:spPr>
          <a:xfrm>
            <a:off x="2370481" y="3949758"/>
            <a:ext cx="962025" cy="369332"/>
          </a:xfrm>
          <a:prstGeom prst="rect">
            <a:avLst/>
          </a:prstGeom>
          <a:noFill/>
          <a:ln>
            <a:solidFill>
              <a:srgbClr val="FF0000"/>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4D2EB2AB-8948-48BA-A57C-D75A82C60D88}"/>
              </a:ext>
            </a:extLst>
          </p:cNvPr>
          <p:cNvSpPr txBox="1"/>
          <p:nvPr/>
        </p:nvSpPr>
        <p:spPr>
          <a:xfrm>
            <a:off x="282494" y="2212749"/>
            <a:ext cx="1199547" cy="1015663"/>
          </a:xfrm>
          <a:prstGeom prst="rect">
            <a:avLst/>
          </a:prstGeom>
          <a:solidFill>
            <a:srgbClr val="FF0000"/>
          </a:solidFill>
          <a:ln>
            <a:solidFill>
              <a:srgbClr val="FF0000"/>
            </a:solidFill>
          </a:ln>
        </p:spPr>
        <p:txBody>
          <a:bodyPr wrap="square" rtlCol="0">
            <a:spAutoFit/>
          </a:bodyPr>
          <a:lstStyle/>
          <a:p>
            <a:pPr algn="ctr"/>
            <a:r>
              <a:rPr lang="pt-BR" sz="2000" b="1" dirty="0">
                <a:solidFill>
                  <a:schemeClr val="bg1"/>
                </a:solidFill>
              </a:rPr>
              <a:t>38,55% </a:t>
            </a:r>
          </a:p>
          <a:p>
            <a:pPr algn="ctr"/>
            <a:r>
              <a:rPr lang="pt-BR" sz="2000" b="1" dirty="0">
                <a:solidFill>
                  <a:schemeClr val="bg1"/>
                </a:solidFill>
              </a:rPr>
              <a:t>Pop. Fica de fora</a:t>
            </a:r>
          </a:p>
        </p:txBody>
      </p:sp>
    </p:spTree>
    <p:extLst>
      <p:ext uri="{BB962C8B-B14F-4D97-AF65-F5344CB8AC3E}">
        <p14:creationId xmlns:p14="http://schemas.microsoft.com/office/powerpoint/2010/main" val="72901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DD3D45-E201-42F2-8078-B82E1C0A3E5A}"/>
              </a:ext>
            </a:extLst>
          </p:cNvPr>
          <p:cNvSpPr>
            <a:spLocks noGrp="1"/>
          </p:cNvSpPr>
          <p:nvPr>
            <p:ph type="title"/>
          </p:nvPr>
        </p:nvSpPr>
        <p:spPr>
          <a:xfrm>
            <a:off x="572493" y="238539"/>
            <a:ext cx="11018520" cy="1434415"/>
          </a:xfrm>
        </p:spPr>
        <p:txBody>
          <a:bodyPr anchor="b">
            <a:normAutofit/>
          </a:bodyPr>
          <a:lstStyle/>
          <a:p>
            <a:r>
              <a:rPr lang="pt-BR" sz="5400" i="1" dirty="0"/>
              <a:t>ERA VARGAS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Ícone&#10;&#10;Descrição gerada automaticamente">
            <a:extLst>
              <a:ext uri="{FF2B5EF4-FFF2-40B4-BE49-F238E27FC236}">
                <a16:creationId xmlns:a16="http://schemas.microsoft.com/office/drawing/2014/main" id="{3400CE2B-8235-4ABE-82CA-BCA539ED189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49949" y="2093976"/>
            <a:ext cx="3941064" cy="4096512"/>
          </a:xfrm>
          <a:prstGeom prst="rect">
            <a:avLst/>
          </a:prstGeom>
        </p:spPr>
      </p:pic>
      <p:sp>
        <p:nvSpPr>
          <p:cNvPr id="6" name="Espaço Reservado para Conteúdo 5">
            <a:extLst>
              <a:ext uri="{FF2B5EF4-FFF2-40B4-BE49-F238E27FC236}">
                <a16:creationId xmlns:a16="http://schemas.microsoft.com/office/drawing/2014/main" id="{BCEFF6AF-DB78-41EA-9838-853260153AED}"/>
              </a:ext>
            </a:extLst>
          </p:cNvPr>
          <p:cNvSpPr>
            <a:spLocks noGrp="1"/>
          </p:cNvSpPr>
          <p:nvPr>
            <p:ph idx="1"/>
          </p:nvPr>
        </p:nvSpPr>
        <p:spPr>
          <a:xfrm>
            <a:off x="472734" y="3241917"/>
            <a:ext cx="6432612" cy="3198150"/>
          </a:xfrm>
        </p:spPr>
        <p:txBody>
          <a:bodyPr>
            <a:normAutofit lnSpcReduction="10000"/>
          </a:bodyPr>
          <a:lstStyle/>
          <a:p>
            <a:pPr algn="just"/>
            <a:r>
              <a:rPr lang="pt-BR" sz="2800" dirty="0"/>
              <a:t>1930 – criação do Ministério do Trabalho; Ministério da Educação e Saúde Pública;</a:t>
            </a:r>
          </a:p>
          <a:p>
            <a:pPr algn="just"/>
            <a:r>
              <a:rPr lang="pt-BR" sz="2800" dirty="0"/>
              <a:t>1932 – Carteira de Trabalho; </a:t>
            </a:r>
          </a:p>
          <a:p>
            <a:pPr algn="just"/>
            <a:r>
              <a:rPr lang="pt-BR" sz="2800" dirty="0"/>
              <a:t>1937 - Departamento Nacional de Saúde; </a:t>
            </a:r>
          </a:p>
          <a:p>
            <a:pPr algn="just"/>
            <a:r>
              <a:rPr lang="pt-BR" sz="2800" dirty="0"/>
              <a:t>1942 – Legião Brasileira de Assistência;</a:t>
            </a:r>
          </a:p>
          <a:p>
            <a:pPr algn="just"/>
            <a:r>
              <a:rPr lang="pt-BR" sz="2800" dirty="0"/>
              <a:t>1943 – Consolidação das Leis do Trabalho;</a:t>
            </a:r>
          </a:p>
          <a:p>
            <a:endParaRPr lang="pt-BR" dirty="0"/>
          </a:p>
        </p:txBody>
      </p:sp>
      <p:sp>
        <p:nvSpPr>
          <p:cNvPr id="12" name="CaixaDeTexto 11">
            <a:extLst>
              <a:ext uri="{FF2B5EF4-FFF2-40B4-BE49-F238E27FC236}">
                <a16:creationId xmlns:a16="http://schemas.microsoft.com/office/drawing/2014/main" id="{5B7420D6-AF0B-44A4-AABD-50A3FE7A2B91}"/>
              </a:ext>
            </a:extLst>
          </p:cNvPr>
          <p:cNvSpPr txBox="1"/>
          <p:nvPr/>
        </p:nvSpPr>
        <p:spPr>
          <a:xfrm>
            <a:off x="472734" y="1999559"/>
            <a:ext cx="6798077" cy="954107"/>
          </a:xfrm>
          <a:prstGeom prst="rect">
            <a:avLst/>
          </a:prstGeom>
          <a:noFill/>
        </p:spPr>
        <p:txBody>
          <a:bodyPr wrap="square">
            <a:spAutoFit/>
          </a:bodyPr>
          <a:lstStyle/>
          <a:p>
            <a:pPr algn="just">
              <a:buFont typeface="Arial" panose="020B0604020202020204" pitchFamily="34" charset="0"/>
              <a:buNone/>
            </a:pPr>
            <a:r>
              <a:rPr lang="pt-BR" sz="2800" dirty="0"/>
              <a:t>1930-1943 – Constitui-se de fato como o surgimento da Política Social no Brasil:</a:t>
            </a:r>
          </a:p>
        </p:txBody>
      </p:sp>
    </p:spTree>
    <p:extLst>
      <p:ext uri="{BB962C8B-B14F-4D97-AF65-F5344CB8AC3E}">
        <p14:creationId xmlns:p14="http://schemas.microsoft.com/office/powerpoint/2010/main" val="660546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CB7A73-CDA5-4340-B22D-3A5B66A0CCA9}"/>
              </a:ext>
            </a:extLst>
          </p:cNvPr>
          <p:cNvSpPr>
            <a:spLocks noGrp="1"/>
          </p:cNvSpPr>
          <p:nvPr>
            <p:ph type="title"/>
          </p:nvPr>
        </p:nvSpPr>
        <p:spPr>
          <a:xfrm>
            <a:off x="572493" y="238539"/>
            <a:ext cx="11018520" cy="1434415"/>
          </a:xfrm>
        </p:spPr>
        <p:txBody>
          <a:bodyPr anchor="b">
            <a:normAutofit/>
          </a:bodyPr>
          <a:lstStyle/>
          <a:p>
            <a:r>
              <a:rPr lang="pt-BR" sz="5400" dirty="0"/>
              <a:t>Considerações Finais....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D08F59B-7EC3-743D-2944-4B69A7DD9E60}"/>
              </a:ext>
            </a:extLst>
          </p:cNvPr>
          <p:cNvSpPr>
            <a:spLocks noGrp="1"/>
          </p:cNvSpPr>
          <p:nvPr>
            <p:ph idx="1"/>
          </p:nvPr>
        </p:nvSpPr>
        <p:spPr>
          <a:xfrm>
            <a:off x="572493" y="2071316"/>
            <a:ext cx="6713552" cy="4119172"/>
          </a:xfrm>
        </p:spPr>
        <p:txBody>
          <a:bodyPr anchor="t">
            <a:normAutofit/>
          </a:bodyPr>
          <a:lstStyle/>
          <a:p>
            <a:pPr indent="450215" algn="just">
              <a:lnSpc>
                <a:spcPct val="150000"/>
              </a:lnSpc>
              <a:spcAft>
                <a:spcPts val="800"/>
              </a:spcAft>
            </a:pPr>
            <a:r>
              <a:rPr lang="pt-BR" sz="2000" dirty="0">
                <a:solidFill>
                  <a:srgbClr val="000000"/>
                </a:solidFill>
                <a:latin typeface="Calibri" panose="020F0502020204030204" pitchFamily="34" charset="0"/>
                <a:ea typeface="MinionPro-Regular"/>
                <a:cs typeface="Calibri" panose="020F0502020204030204" pitchFamily="34" charset="0"/>
              </a:rPr>
              <a:t>U</a:t>
            </a:r>
            <a:r>
              <a:rPr lang="pt-BR" sz="2000" dirty="0">
                <a:solidFill>
                  <a:srgbClr val="000000"/>
                </a:solidFill>
                <a:effectLst/>
                <a:latin typeface="Calibri" panose="020F0502020204030204" pitchFamily="34" charset="0"/>
                <a:ea typeface="MinionPro-Regular"/>
                <a:cs typeface="Calibri" panose="020F0502020204030204" pitchFamily="34" charset="0"/>
              </a:rPr>
              <a:t>ma conjuntura que alimenta três crises ao mesmo tempo - sanitária, econômica e política;</a:t>
            </a:r>
          </a:p>
          <a:p>
            <a:pPr indent="450215" algn="just">
              <a:lnSpc>
                <a:spcPct val="150000"/>
              </a:lnSpc>
              <a:spcAft>
                <a:spcPts val="800"/>
              </a:spcAft>
            </a:pPr>
            <a:r>
              <a:rPr lang="pt-BR" sz="2000" dirty="0">
                <a:solidFill>
                  <a:srgbClr val="000000"/>
                </a:solidFill>
                <a:effectLst/>
                <a:latin typeface="Calibri" panose="020F0502020204030204" pitchFamily="34" charset="0"/>
                <a:ea typeface="MinionPro-Regular"/>
                <a:cs typeface="Calibri" panose="020F0502020204030204" pitchFamily="34" charset="0"/>
              </a:rPr>
              <a:t>Pode levar ao imobilismo ou à processos de mobilização da sociedade, em algum grau, pela consciência de classe, que elucide as estruturas coloniais de um país que reproduz o racismo estrutural, de desigualdade que afeta especialmente aqueles e aquelas que estão fora do padrão hegemônico;</a:t>
            </a:r>
          </a:p>
        </p:txBody>
      </p:sp>
      <p:pic>
        <p:nvPicPr>
          <p:cNvPr id="4" name="Espaço Reservado para Conteúdo 3" descr="Ícone&#10;&#10;Descrição gerada automaticamente">
            <a:extLst>
              <a:ext uri="{FF2B5EF4-FFF2-40B4-BE49-F238E27FC236}">
                <a16:creationId xmlns:a16="http://schemas.microsoft.com/office/drawing/2014/main" id="{A0DBD13B-D8A1-4958-B0C4-0D8463835C32}"/>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1424594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3D0D8B-EC58-4C01-ABFC-1596A319FE76}"/>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D43E82BF-BF7A-488A-B1DD-238A09F3DC99}"/>
              </a:ext>
            </a:extLst>
          </p:cNvPr>
          <p:cNvSpPr>
            <a:spLocks noGrp="1"/>
          </p:cNvSpPr>
          <p:nvPr>
            <p:ph idx="1"/>
          </p:nvPr>
        </p:nvSpPr>
        <p:spPr>
          <a:xfrm>
            <a:off x="572493" y="2302144"/>
            <a:ext cx="6713552" cy="4119172"/>
          </a:xfrm>
        </p:spPr>
        <p:txBody>
          <a:bodyPr anchor="t">
            <a:normAutofit/>
          </a:bodyPr>
          <a:lstStyle/>
          <a:p>
            <a:pPr algn="just"/>
            <a:r>
              <a:rPr lang="pt-BR" sz="2200" dirty="0">
                <a:effectLst/>
                <a:latin typeface="Calibri" panose="020F0502020204030204" pitchFamily="34" charset="0"/>
                <a:ea typeface="MinionPro-Regular"/>
                <a:cs typeface="Calibri" panose="020F0502020204030204" pitchFamily="34" charset="0"/>
              </a:rPr>
              <a:t>Assistência Social enquanto política pública que opera uma rede de proteção social, presente em todos os municípios brasileiros, embora apareça como área essencial, assim como a Saúde, de fato tem sido tratada como subsidiária, principalmente pelo governo federal, inviabilizando a expansão dos serviços e benefícios e a ampliação da cobertura da rede socioassistencial.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200" dirty="0"/>
          </a:p>
        </p:txBody>
      </p:sp>
      <p:pic>
        <p:nvPicPr>
          <p:cNvPr id="4" name="Espaço Reservado para Conteúdo 3" descr="Ícone&#10;&#10;Descrição gerada automaticamente">
            <a:extLst>
              <a:ext uri="{FF2B5EF4-FFF2-40B4-BE49-F238E27FC236}">
                <a16:creationId xmlns:a16="http://schemas.microsoft.com/office/drawing/2014/main" id="{BB7BCFC2-76E4-408F-B776-04D6EA5AEC38}"/>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8443" y="2093976"/>
            <a:ext cx="3941064" cy="4096512"/>
          </a:xfrm>
          <a:prstGeom prst="rect">
            <a:avLst/>
          </a:prstGeom>
        </p:spPr>
      </p:pic>
    </p:spTree>
    <p:extLst>
      <p:ext uri="{BB962C8B-B14F-4D97-AF65-F5344CB8AC3E}">
        <p14:creationId xmlns:p14="http://schemas.microsoft.com/office/powerpoint/2010/main" val="3888849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8BDC1E-9BC7-4031-869F-EE5931BD3D4E}"/>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0B16AE65-BEC3-4657-85AA-C12EEFD6FE90}"/>
              </a:ext>
            </a:extLst>
          </p:cNvPr>
          <p:cNvSpPr>
            <a:spLocks noGrp="1"/>
          </p:cNvSpPr>
          <p:nvPr>
            <p:ph idx="1"/>
          </p:nvPr>
        </p:nvSpPr>
        <p:spPr>
          <a:xfrm>
            <a:off x="572493" y="2071316"/>
            <a:ext cx="6713552" cy="4391628"/>
          </a:xfrm>
        </p:spPr>
        <p:txBody>
          <a:bodyPr anchor="t">
            <a:noAutofit/>
          </a:bodyPr>
          <a:lstStyle/>
          <a:p>
            <a:pPr algn="just"/>
            <a:r>
              <a:rPr lang="pt-BR" sz="2200" dirty="0">
                <a:latin typeface="Calibri" panose="020F0502020204030204" pitchFamily="34" charset="0"/>
                <a:ea typeface="MinionPro-Regular"/>
                <a:cs typeface="Calibri" panose="020F0502020204030204" pitchFamily="34" charset="0"/>
              </a:rPr>
              <a:t>T</a:t>
            </a:r>
            <a:r>
              <a:rPr lang="pt-BR" sz="2200" dirty="0">
                <a:effectLst/>
                <a:latin typeface="Calibri" panose="020F0502020204030204" pitchFamily="34" charset="0"/>
                <a:ea typeface="MinionPro-Regular"/>
                <a:cs typeface="Calibri" panose="020F0502020204030204" pitchFamily="34" charset="0"/>
              </a:rPr>
              <a:t>em-se visto as/os trabalhadoras/es do SUAS, mesmo com todas as dificuldades e desproteções, se organizando, adequando rotinas, assegurando acolhida e atenção aos usuários dos serviços locais do SUAS.</a:t>
            </a:r>
          </a:p>
          <a:p>
            <a:pPr algn="just"/>
            <a:r>
              <a:rPr lang="pt-BR" sz="2200" dirty="0">
                <a:effectLst/>
                <a:latin typeface="Calibri" panose="020F0502020204030204" pitchFamily="34" charset="0"/>
                <a:ea typeface="MinionPro-Regular"/>
                <a:cs typeface="Calibri" panose="020F0502020204030204" pitchFamily="34" charset="0"/>
              </a:rPr>
              <a:t>A adoção dos planos de contingência, mesmo sem orientação nacional, tem sido fundamental no âmbito das cidades, para o planejamento e a condução do SUAS, além de maior aproximação com o SUS. </a:t>
            </a:r>
          </a:p>
          <a:p>
            <a:pPr algn="just"/>
            <a:r>
              <a:rPr lang="pt-BR" sz="2200" dirty="0">
                <a:effectLst/>
                <a:latin typeface="Calibri" panose="020F0502020204030204" pitchFamily="34" charset="0"/>
                <a:ea typeface="MinionPro-Regular"/>
                <a:cs typeface="Calibri" panose="020F0502020204030204" pitchFamily="34" charset="0"/>
              </a:rPr>
              <a:t>Toda população e os trabalhadores/as em políticas públicas, notadamente as/os profissionais da área da saúde e da assistência social, possuem uma função essencial neste momento em que precisamos cuidar e proteger a sociedade.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sz="2200" dirty="0"/>
          </a:p>
        </p:txBody>
      </p:sp>
      <p:pic>
        <p:nvPicPr>
          <p:cNvPr id="4" name="Espaço Reservado para Conteúdo 3" descr="Ícone&#10;&#10;Descrição gerada automaticamente">
            <a:extLst>
              <a:ext uri="{FF2B5EF4-FFF2-40B4-BE49-F238E27FC236}">
                <a16:creationId xmlns:a16="http://schemas.microsoft.com/office/drawing/2014/main" id="{35D10B8E-CC37-4CF4-A708-EF6E545395C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3488082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45ED5B-D627-40A8-8ECE-F22389A24EB7}"/>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FF9EAE8-1EE7-43F9-A3F5-C0D58A8EF99C}"/>
              </a:ext>
            </a:extLst>
          </p:cNvPr>
          <p:cNvSpPr>
            <a:spLocks noGrp="1"/>
          </p:cNvSpPr>
          <p:nvPr>
            <p:ph idx="1"/>
          </p:nvPr>
        </p:nvSpPr>
        <p:spPr>
          <a:xfrm>
            <a:off x="572493" y="2071316"/>
            <a:ext cx="6713552" cy="4119172"/>
          </a:xfrm>
        </p:spPr>
        <p:txBody>
          <a:bodyPr anchor="t">
            <a:normAutofit/>
          </a:bodyPr>
          <a:lstStyle/>
          <a:p>
            <a:pPr algn="just"/>
            <a:r>
              <a:rPr lang="pt-BR" sz="2200" dirty="0">
                <a:effectLst/>
                <a:latin typeface="Calibri" panose="020F0502020204030204" pitchFamily="34" charset="0"/>
                <a:ea typeface="MinionPro-Regular"/>
                <a:cs typeface="Calibri" panose="020F0502020204030204" pitchFamily="34" charset="0"/>
              </a:rPr>
              <a:t>Passaremos esta fase que desafia a humanidade e precisaremos, certamente, rever os padrões de sociabilidade e de proteção social. Entretanto, precisamos reforçar os laços sociais de coletividade, a defesa intransigente dos direitos, da vida</a:t>
            </a:r>
            <a:r>
              <a:rPr lang="pt-BR" sz="2200" dirty="0">
                <a:latin typeface="Calibri" panose="020F0502020204030204" pitchFamily="34" charset="0"/>
                <a:ea typeface="MinionPro-Regular"/>
                <a:cs typeface="Calibri" panose="020F0502020204030204" pitchFamily="34" charset="0"/>
              </a:rPr>
              <a:t>;</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200" dirty="0">
                <a:effectLst/>
                <a:latin typeface="Calibri" panose="020F0502020204030204" pitchFamily="34" charset="0"/>
                <a:ea typeface="MinionPro-Regular"/>
              </a:rPr>
              <a:t>E esse processo só é aprendido coletivamente; </a:t>
            </a:r>
          </a:p>
          <a:p>
            <a:pPr algn="just"/>
            <a:r>
              <a:rPr lang="pt-BR" sz="2200" dirty="0">
                <a:effectLst/>
                <a:latin typeface="Calibri" panose="020F0502020204030204" pitchFamily="34" charset="0"/>
                <a:ea typeface="MinionPro-Regular"/>
              </a:rPr>
              <a:t>Não será jamais pelo autoritarismo, intolerância e frieza diante da vida das pessoas;</a:t>
            </a:r>
            <a:endParaRPr lang="pt-BR" sz="2200" dirty="0"/>
          </a:p>
        </p:txBody>
      </p:sp>
      <p:pic>
        <p:nvPicPr>
          <p:cNvPr id="4" name="Espaço Reservado para Conteúdo 3" descr="Ícone&#10;&#10;Descrição gerada automaticamente">
            <a:extLst>
              <a:ext uri="{FF2B5EF4-FFF2-40B4-BE49-F238E27FC236}">
                <a16:creationId xmlns:a16="http://schemas.microsoft.com/office/drawing/2014/main" id="{6D5AE124-5598-4E00-B641-A1BD3ADA2CC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4045296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0B8021-82FD-49E0-AC24-B873488FAC22}"/>
              </a:ext>
            </a:extLst>
          </p:cNvPr>
          <p:cNvSpPr>
            <a:spLocks noGrp="1"/>
          </p:cNvSpPr>
          <p:nvPr>
            <p:ph type="title"/>
          </p:nvPr>
        </p:nvSpPr>
        <p:spPr>
          <a:xfrm>
            <a:off x="572493" y="238539"/>
            <a:ext cx="11018520" cy="1434415"/>
          </a:xfrm>
        </p:spPr>
        <p:txBody>
          <a:bodyPr anchor="b">
            <a:normAutofit/>
          </a:bodyPr>
          <a:lstStyle/>
          <a:p>
            <a:endParaRPr lang="pt-BR"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B910520B-0B00-452F-91ED-C4AE5C7894CF}"/>
              </a:ext>
            </a:extLst>
          </p:cNvPr>
          <p:cNvSpPr>
            <a:spLocks noGrp="1"/>
          </p:cNvSpPr>
          <p:nvPr>
            <p:ph idx="1"/>
          </p:nvPr>
        </p:nvSpPr>
        <p:spPr>
          <a:xfrm>
            <a:off x="572493" y="2071316"/>
            <a:ext cx="6713552" cy="4119172"/>
          </a:xfrm>
        </p:spPr>
        <p:txBody>
          <a:bodyPr anchor="t">
            <a:normAutofit/>
          </a:bodyPr>
          <a:lstStyle/>
          <a:p>
            <a:pPr algn="just"/>
            <a:r>
              <a:rPr lang="pt-BR" sz="2200" dirty="0">
                <a:effectLst/>
                <a:latin typeface="Calibri" panose="020F0502020204030204" pitchFamily="34" charset="0"/>
                <a:ea typeface="MinionPro-Regular"/>
                <a:cs typeface="Calibri" panose="020F0502020204030204" pitchFamily="34" charset="0"/>
              </a:rPr>
              <a:t>O Brasil construiu experiências e acumulou um legado democrático de organização, participação e controle social que nos colocou, ainda que de forma inicial, num patamar reconhecido de lutas e conquistas em vários campos, onde a sociedade civil, os movimentos sociais, as mulheres, a juventude, os povos tradicionais, pessoas LGBTI+, trabalhadoras/es e tantos sonhadores, protagonizaram a defesa dos direitos humanos, das liberdades, na direção de um outro mundo possível.</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200" dirty="0"/>
          </a:p>
        </p:txBody>
      </p:sp>
      <p:pic>
        <p:nvPicPr>
          <p:cNvPr id="4" name="Espaço Reservado para Conteúdo 3" descr="Ícone&#10;&#10;Descrição gerada automaticamente">
            <a:extLst>
              <a:ext uri="{FF2B5EF4-FFF2-40B4-BE49-F238E27FC236}">
                <a16:creationId xmlns:a16="http://schemas.microsoft.com/office/drawing/2014/main" id="{C437D7D5-3916-4340-90F2-FA3BF6873F5C}"/>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368943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523783" y="2438207"/>
            <a:ext cx="4492100" cy="3694373"/>
          </a:xfrm>
        </p:spPr>
        <p:txBody>
          <a:bodyPr>
            <a:noAutofit/>
          </a:bodyPr>
          <a:lstStyle/>
          <a:p>
            <a:pPr>
              <a:buFontTx/>
              <a:buChar char="-"/>
            </a:pPr>
            <a:r>
              <a:rPr lang="pt-BR" sz="2000" dirty="0"/>
              <a:t>Movimento </a:t>
            </a:r>
            <a:r>
              <a:rPr lang="pt-BR" sz="2000" dirty="0" err="1"/>
              <a:t>Occupy</a:t>
            </a:r>
            <a:r>
              <a:rPr lang="pt-BR" sz="2000" dirty="0"/>
              <a:t> (2011): protesto contra a desigualdade econômica e Social</a:t>
            </a:r>
          </a:p>
          <a:p>
            <a:pPr>
              <a:buNone/>
            </a:pPr>
            <a:endParaRPr lang="pt-BR" sz="2000" dirty="0"/>
          </a:p>
          <a:p>
            <a:pPr>
              <a:buNone/>
            </a:pPr>
            <a:endParaRPr lang="pt-BR" sz="2000" dirty="0"/>
          </a:p>
          <a:p>
            <a:pPr>
              <a:buNone/>
            </a:pPr>
            <a:endParaRPr lang="pt-BR" sz="2000" dirty="0"/>
          </a:p>
          <a:p>
            <a:pPr>
              <a:buFontTx/>
              <a:buChar char="-"/>
            </a:pPr>
            <a:r>
              <a:rPr lang="pt-BR" sz="2000" dirty="0"/>
              <a:t>Indignados da Espanha: protestos que reivindicam mudança política na Espanha</a:t>
            </a:r>
          </a:p>
          <a:p>
            <a:pPr>
              <a:buFontTx/>
              <a:buChar char="-"/>
            </a:pPr>
            <a:endParaRPr lang="pt-BR" sz="2000" dirty="0"/>
          </a:p>
          <a:p>
            <a:pPr>
              <a:buNone/>
            </a:pPr>
            <a:endParaRPr lang="pt-BR" sz="2000" dirty="0"/>
          </a:p>
        </p:txBody>
      </p:sp>
      <p:pic>
        <p:nvPicPr>
          <p:cNvPr id="23556" name="Picture 4" descr="C:\Users\UTIdoMICRO\Pictures\manifestantes-do-movimento-occupy-wall-street-marcham-rumo-a-praca-union-square-em-nova-york-o-movimento-ressurgiu-com-novos-protestos-depois-da-morte-do-estudante-trayvon-martin-na-florida-1332624849359_956x500.jpg"/>
          <p:cNvPicPr>
            <a:picLocks noChangeAspect="1" noChangeArrowheads="1"/>
          </p:cNvPicPr>
          <p:nvPr/>
        </p:nvPicPr>
        <p:blipFill rotWithShape="1">
          <a:blip r:embed="rId2"/>
          <a:srcRect t="2979"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23558" name="Picture 6" descr="Cidade vista de cima de um edifício&#10;&#10;Descrição gerada automaticamente"/>
          <p:cNvPicPr>
            <a:picLocks noChangeAspect="1" noChangeArrowheads="1"/>
          </p:cNvPicPr>
          <p:nvPr/>
        </p:nvPicPr>
        <p:blipFill rotWithShape="1">
          <a:blip r:embed="rId3"/>
          <a:srcRect t="13931" b="11394"/>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p:spPr>
      </p:pic>
      <p:sp>
        <p:nvSpPr>
          <p:cNvPr id="9" name="CaixaDeTexto 8">
            <a:extLst>
              <a:ext uri="{FF2B5EF4-FFF2-40B4-BE49-F238E27FC236}">
                <a16:creationId xmlns:a16="http://schemas.microsoft.com/office/drawing/2014/main" id="{10346BED-F0D2-466B-86B4-DA36376B21D2}"/>
              </a:ext>
            </a:extLst>
          </p:cNvPr>
          <p:cNvSpPr txBox="1"/>
          <p:nvPr/>
        </p:nvSpPr>
        <p:spPr>
          <a:xfrm>
            <a:off x="732408" y="681038"/>
            <a:ext cx="4283475" cy="1077218"/>
          </a:xfrm>
          <a:prstGeom prst="rect">
            <a:avLst/>
          </a:prstGeom>
          <a:noFill/>
        </p:spPr>
        <p:txBody>
          <a:bodyPr wrap="square">
            <a:spAutoFit/>
          </a:bodyPr>
          <a:lstStyle/>
          <a:p>
            <a:pPr lvl="0" algn="ctr">
              <a:buNone/>
            </a:pPr>
            <a:r>
              <a:rPr lang="pt-BR" sz="3200"/>
              <a:t>Estratégias da Classe</a:t>
            </a:r>
          </a:p>
          <a:p>
            <a:pPr lvl="0" algn="ctr">
              <a:buNone/>
            </a:pPr>
            <a:r>
              <a:rPr lang="pt-BR" sz="3200"/>
              <a:t> Trabalhadora</a:t>
            </a:r>
            <a:endParaRPr lang="pt-BR" sz="3200" dirty="0"/>
          </a:p>
        </p:txBody>
      </p:sp>
    </p:spTree>
    <p:extLst>
      <p:ext uri="{BB962C8B-B14F-4D97-AF65-F5344CB8AC3E}">
        <p14:creationId xmlns:p14="http://schemas.microsoft.com/office/powerpoint/2010/main" val="2583107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UTIdoMICRO\Pictures\385443_177037442389429_100002495233134_350487_168916004_n.jpg">
            <a:extLst>
              <a:ext uri="{FF2B5EF4-FFF2-40B4-BE49-F238E27FC236}">
                <a16:creationId xmlns:a16="http://schemas.microsoft.com/office/drawing/2014/main" id="{D0799649-E33B-4E9E-B316-A8D436E2613A}"/>
              </a:ext>
            </a:extLst>
          </p:cNvPr>
          <p:cNvPicPr>
            <a:picLocks noChangeAspect="1" noChangeArrowheads="1"/>
          </p:cNvPicPr>
          <p:nvPr/>
        </p:nvPicPr>
        <p:blipFill rotWithShape="1">
          <a:blip r:embed="rId3"/>
          <a:srcRect l="1901" r="2560"/>
          <a:stretch/>
        </p:blipFill>
        <p:spPr bwMode="auto">
          <a:xfrm>
            <a:off x="638880" y="677733"/>
            <a:ext cx="3719374" cy="5502533"/>
          </a:xfrm>
          <a:prstGeom prst="rect">
            <a:avLst/>
          </a:prstGeom>
        </p:spPr>
      </p:pic>
      <p:sp>
        <p:nvSpPr>
          <p:cNvPr id="1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ço Reservado para Conteúdo 3" descr="Ícone&#10;&#10;Descrição gerada automaticamente">
            <a:extLst>
              <a:ext uri="{FF2B5EF4-FFF2-40B4-BE49-F238E27FC236}">
                <a16:creationId xmlns:a16="http://schemas.microsoft.com/office/drawing/2014/main" id="{5114A85B-2D1E-43EB-85BC-656647E1712B}"/>
              </a:ext>
            </a:extLst>
          </p:cNvPr>
          <p:cNvPicPr>
            <a:picLocks noChangeAspect="1"/>
          </p:cNvPicPr>
          <p:nvPr/>
        </p:nvPicPr>
        <p:blipFill rotWithShape="1">
          <a:blip r:embed="rId4">
            <a:extLst>
              <a:ext uri="{28A0092B-C50C-407E-A947-70E740481C1C}">
                <a14:useLocalDpi xmlns:a14="http://schemas.microsoft.com/office/drawing/2010/main" val="0"/>
              </a:ext>
            </a:extLst>
          </a:blip>
          <a:srcRect r="1578" b="-3"/>
          <a:stretch/>
        </p:blipFill>
        <p:spPr>
          <a:xfrm>
            <a:off x="9985707" y="4530598"/>
            <a:ext cx="2019144" cy="2098802"/>
          </a:xfrm>
          <a:prstGeom prst="rect">
            <a:avLst/>
          </a:prstGeom>
        </p:spPr>
      </p:pic>
      <p:sp>
        <p:nvSpPr>
          <p:cNvPr id="3" name="Espaço Reservado para Conteúdo 2"/>
          <p:cNvSpPr>
            <a:spLocks noGrp="1"/>
          </p:cNvSpPr>
          <p:nvPr>
            <p:ph idx="1"/>
          </p:nvPr>
        </p:nvSpPr>
        <p:spPr>
          <a:xfrm>
            <a:off x="4797494" y="2706624"/>
            <a:ext cx="6755626" cy="3483864"/>
          </a:xfrm>
        </p:spPr>
        <p:txBody>
          <a:bodyPr>
            <a:normAutofit/>
          </a:bodyPr>
          <a:lstStyle/>
          <a:p>
            <a:pPr>
              <a:buFontTx/>
              <a:buChar char="-"/>
            </a:pPr>
            <a:r>
              <a:rPr lang="pt-BR" sz="2200" dirty="0"/>
              <a:t>Frente nacional contra a privatização da saúde;</a:t>
            </a:r>
          </a:p>
          <a:p>
            <a:pPr>
              <a:buFontTx/>
              <a:buChar char="-"/>
            </a:pPr>
            <a:endParaRPr lang="pt-BR" sz="2200" dirty="0"/>
          </a:p>
          <a:p>
            <a:pPr>
              <a:buFontTx/>
              <a:buChar char="-"/>
            </a:pPr>
            <a:endParaRPr lang="pt-BR" sz="2200" dirty="0"/>
          </a:p>
          <a:p>
            <a:pPr>
              <a:buFontTx/>
              <a:buChar char="-"/>
            </a:pPr>
            <a:endParaRPr lang="pt-BR" sz="2200" dirty="0"/>
          </a:p>
          <a:p>
            <a:pPr>
              <a:buNone/>
            </a:pPr>
            <a:endParaRPr lang="pt-BR" sz="2200" dirty="0"/>
          </a:p>
          <a:p>
            <a:pPr>
              <a:buNone/>
            </a:pPr>
            <a:endParaRPr lang="pt-BR" sz="2200" dirty="0"/>
          </a:p>
          <a:p>
            <a:pPr>
              <a:buNone/>
            </a:pPr>
            <a:endParaRPr lang="pt-BR" sz="2200" dirty="0"/>
          </a:p>
        </p:txBody>
      </p:sp>
    </p:spTree>
    <p:extLst>
      <p:ext uri="{BB962C8B-B14F-4D97-AF65-F5344CB8AC3E}">
        <p14:creationId xmlns:p14="http://schemas.microsoft.com/office/powerpoint/2010/main" val="3870537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5BDB633-7169-491F-957F-1730CC514668}"/>
              </a:ext>
            </a:extLst>
          </p:cNvPr>
          <p:cNvSpPr>
            <a:spLocks noGrp="1"/>
          </p:cNvSpPr>
          <p:nvPr>
            <p:ph idx="1"/>
          </p:nvPr>
        </p:nvSpPr>
        <p:spPr>
          <a:xfrm>
            <a:off x="572493" y="850008"/>
            <a:ext cx="6742707" cy="5923653"/>
          </a:xfrm>
        </p:spPr>
        <p:txBody>
          <a:bodyPr anchor="t">
            <a:noAutofit/>
          </a:bodyPr>
          <a:lstStyle/>
          <a:p>
            <a:pPr algn="just">
              <a:lnSpc>
                <a:spcPct val="100000"/>
              </a:lnSpc>
              <a:spcBef>
                <a:spcPts val="0"/>
              </a:spcBef>
              <a:buNone/>
            </a:pPr>
            <a:r>
              <a:rPr lang="pt-BR" sz="1600" dirty="0"/>
              <a:t>BEHRING, Elaine Rossetti. </a:t>
            </a:r>
            <a:r>
              <a:rPr lang="pt-BR" sz="1600" b="1" dirty="0"/>
              <a:t>Rotação do capital e crise: fundamentos para compreender o fundo público. </a:t>
            </a:r>
            <a:r>
              <a:rPr lang="pt-BR" sz="1600" dirty="0"/>
              <a:t>In: Financeirização, Fundo Público e Política Social. </a:t>
            </a:r>
            <a:r>
              <a:rPr lang="pt-BR" sz="1600" dirty="0" err="1"/>
              <a:t>Evilasio</a:t>
            </a:r>
            <a:r>
              <a:rPr lang="pt-BR" sz="1600" dirty="0"/>
              <a:t> Salvador(Org). São Paulo: Cortez, 2012.</a:t>
            </a:r>
          </a:p>
          <a:p>
            <a:pPr algn="just">
              <a:lnSpc>
                <a:spcPct val="100000"/>
              </a:lnSpc>
              <a:spcBef>
                <a:spcPts val="0"/>
              </a:spcBef>
              <a:buNone/>
            </a:pPr>
            <a:endParaRPr lang="pt-BR" sz="1600" dirty="0"/>
          </a:p>
          <a:p>
            <a:pPr algn="just">
              <a:lnSpc>
                <a:spcPct val="100000"/>
              </a:lnSpc>
              <a:spcBef>
                <a:spcPts val="0"/>
              </a:spcBef>
              <a:buNone/>
            </a:pPr>
            <a:r>
              <a:rPr lang="pt-BR" sz="1600" dirty="0"/>
              <a:t>BOSCHETTI, Ivanete. </a:t>
            </a:r>
            <a:r>
              <a:rPr lang="pt-BR" sz="1600" b="1" dirty="0"/>
              <a:t>América Latina, Política Social e pobreza: “novo” modelo de desenvolvimentismo?</a:t>
            </a:r>
            <a:r>
              <a:rPr lang="pt-BR" sz="1600" dirty="0"/>
              <a:t> In: Financeirização, Fundo Público e Política Social. </a:t>
            </a:r>
            <a:r>
              <a:rPr lang="pt-BR" sz="1600" dirty="0" err="1"/>
              <a:t>Evilasio</a:t>
            </a:r>
            <a:r>
              <a:rPr lang="pt-BR" sz="1600" dirty="0"/>
              <a:t> Salvador(Org). São Paulo: Cortez, 2012.</a:t>
            </a:r>
          </a:p>
          <a:p>
            <a:pPr algn="just">
              <a:lnSpc>
                <a:spcPct val="100000"/>
              </a:lnSpc>
              <a:spcBef>
                <a:spcPts val="0"/>
              </a:spcBef>
              <a:buNone/>
            </a:pPr>
            <a:endParaRPr lang="pt-BR" sz="1600" dirty="0"/>
          </a:p>
          <a:p>
            <a:pPr algn="just">
              <a:lnSpc>
                <a:spcPct val="100000"/>
              </a:lnSpc>
              <a:spcBef>
                <a:spcPts val="0"/>
              </a:spcBef>
              <a:buNone/>
            </a:pPr>
            <a:r>
              <a:rPr lang="en-US" sz="1600" dirty="0"/>
              <a:t>BEHRING, E. R; BOSCHETTI, </a:t>
            </a:r>
            <a:r>
              <a:rPr lang="en-US" sz="1600" dirty="0" err="1"/>
              <a:t>Ivanete</a:t>
            </a:r>
            <a:r>
              <a:rPr lang="en-US" sz="1600" dirty="0"/>
              <a:t>. </a:t>
            </a:r>
            <a:r>
              <a:rPr lang="pt-BR" sz="1600" dirty="0"/>
              <a:t>Política Social no Brasil contemporâneo: entre a inovação e o conservadorismo. In: </a:t>
            </a:r>
            <a:r>
              <a:rPr lang="pt-BR" sz="1600" b="1" dirty="0"/>
              <a:t>Política Social:</a:t>
            </a:r>
            <a:r>
              <a:rPr lang="pt-BR" sz="1600" dirty="0"/>
              <a:t> Fundamentos e História. São Paulo: Cortez, 2007. </a:t>
            </a:r>
          </a:p>
          <a:p>
            <a:pPr algn="just">
              <a:lnSpc>
                <a:spcPct val="100000"/>
              </a:lnSpc>
              <a:spcBef>
                <a:spcPts val="0"/>
              </a:spcBef>
              <a:buNone/>
            </a:pPr>
            <a:endParaRPr lang="pt-BR" sz="1600" dirty="0"/>
          </a:p>
          <a:p>
            <a:pPr algn="just">
              <a:lnSpc>
                <a:spcPct val="100000"/>
              </a:lnSpc>
              <a:spcBef>
                <a:spcPts val="0"/>
              </a:spcBef>
              <a:buNone/>
            </a:pPr>
            <a:r>
              <a:rPr lang="pt-BR" sz="1600" b="0" i="0" u="none" strike="noStrike" baseline="0" dirty="0">
                <a:latin typeface="MinionPro-Regular"/>
              </a:rPr>
              <a:t>BRAGA, </a:t>
            </a:r>
            <a:r>
              <a:rPr lang="pt-BR" sz="1600" b="0" i="0" u="none" strike="noStrike" baseline="0" dirty="0" err="1">
                <a:latin typeface="MinionPro-Regular"/>
              </a:rPr>
              <a:t>Iracilda</a:t>
            </a:r>
            <a:r>
              <a:rPr lang="pt-BR" sz="1600" b="0" i="0" u="none" strike="noStrike" baseline="0" dirty="0">
                <a:latin typeface="MinionPro-Regular"/>
              </a:rPr>
              <a:t> Alves; FRANÇA, Rosilene Marques Sobrinho de; COSTA, Teresa Cristina Moura. </a:t>
            </a:r>
            <a:r>
              <a:rPr lang="pt-BR" sz="1600" b="1" i="0" u="none" strike="noStrike" baseline="0" dirty="0">
                <a:latin typeface="MinionPro-Regular"/>
              </a:rPr>
              <a:t>Diálogos e vivências com o SUAS em tempos de COVID19 </a:t>
            </a:r>
            <a:r>
              <a:rPr lang="pt-BR" sz="1600" b="0" i="0" u="none" strike="noStrike" baseline="0" dirty="0">
                <a:latin typeface="MinionPro-Regular"/>
              </a:rPr>
              <a:t>– Teresina : EDUFPI : Cancioneiro, 2020. 302 p. ISBN [E-book]: 978-65-86171-97-6</a:t>
            </a:r>
            <a:endParaRPr lang="pt-BR" sz="1400" dirty="0">
              <a:effectLst/>
              <a:ea typeface="Calibri" panose="020F0502020204030204" pitchFamily="34" charset="0"/>
              <a:cs typeface="MinionPro-Regular"/>
            </a:endParaRPr>
          </a:p>
          <a:p>
            <a:pPr algn="just">
              <a:lnSpc>
                <a:spcPct val="100000"/>
              </a:lnSpc>
              <a:spcBef>
                <a:spcPts val="0"/>
              </a:spcBef>
              <a:buNone/>
            </a:pPr>
            <a:endParaRPr lang="pt-BR" sz="1600" dirty="0"/>
          </a:p>
          <a:p>
            <a:pPr algn="just">
              <a:lnSpc>
                <a:spcPct val="100000"/>
              </a:lnSpc>
              <a:spcBef>
                <a:spcPts val="0"/>
              </a:spcBef>
              <a:buNone/>
            </a:pPr>
            <a:r>
              <a:rPr lang="pt-BR" sz="1600" dirty="0"/>
              <a:t>BRASIL. Presidência da República – Câmara da Reforma do Estado. </a:t>
            </a:r>
            <a:r>
              <a:rPr lang="pt-BR" sz="1600" b="1" dirty="0"/>
              <a:t>Plano Diretor da Reforma do Aparelho do Estado</a:t>
            </a:r>
            <a:r>
              <a:rPr lang="pt-BR" sz="1600" dirty="0"/>
              <a:t>. Brasília, 1995.</a:t>
            </a:r>
          </a:p>
          <a:p>
            <a:pPr algn="just">
              <a:lnSpc>
                <a:spcPct val="100000"/>
              </a:lnSpc>
              <a:spcBef>
                <a:spcPts val="0"/>
              </a:spcBef>
              <a:buNone/>
            </a:pPr>
            <a:endParaRPr lang="pt-BR" sz="1600" dirty="0"/>
          </a:p>
          <a:p>
            <a:pPr marL="0" indent="0" algn="just">
              <a:lnSpc>
                <a:spcPct val="100000"/>
              </a:lnSpc>
              <a:spcBef>
                <a:spcPts val="0"/>
              </a:spcBef>
              <a:buNone/>
            </a:pPr>
            <a:r>
              <a:rPr lang="pt-BR" sz="1600" dirty="0">
                <a:effectLst/>
                <a:ea typeface="Calibri" panose="020F0502020204030204" pitchFamily="34" charset="0"/>
                <a:cs typeface="MinionPro-Regular"/>
              </a:rPr>
              <a:t>CARDOSO JR, Jos</a:t>
            </a:r>
            <a:r>
              <a:rPr lang="pt-BR" sz="1600" dirty="0">
                <a:effectLst/>
                <a:ea typeface="MinionPro-Regular"/>
                <a:cs typeface="MinionPro-Regular"/>
              </a:rPr>
              <a:t>é</a:t>
            </a:r>
            <a:r>
              <a:rPr lang="pt-BR" sz="1600" dirty="0">
                <a:effectLst/>
                <a:ea typeface="Calibri" panose="020F0502020204030204" pitchFamily="34" charset="0"/>
                <a:cs typeface="MinionPro-Regular"/>
              </a:rPr>
              <a:t> Celso e JACCOUD, Luciana. Pol</a:t>
            </a:r>
            <a:r>
              <a:rPr lang="pt-BR" sz="1600" dirty="0">
                <a:effectLst/>
                <a:ea typeface="MinionPro-Regular"/>
                <a:cs typeface="MinionPro-Regular"/>
              </a:rPr>
              <a:t>í</a:t>
            </a:r>
            <a:r>
              <a:rPr lang="pt-BR" sz="1600" dirty="0">
                <a:effectLst/>
                <a:ea typeface="Calibri" panose="020F0502020204030204" pitchFamily="34" charset="0"/>
                <a:cs typeface="MinionPro-Regular"/>
              </a:rPr>
              <a:t>ticas Sociais no Brasil: organiza</a:t>
            </a:r>
            <a:r>
              <a:rPr lang="pt-BR" sz="1600" dirty="0">
                <a:ea typeface="Calibri" panose="020F0502020204030204" pitchFamily="34" charset="0"/>
                <a:cs typeface="MinionPro-Regular"/>
              </a:rPr>
              <a:t>çã</a:t>
            </a:r>
            <a:r>
              <a:rPr lang="pt-BR" sz="1600" dirty="0">
                <a:effectLst/>
                <a:ea typeface="Calibri" panose="020F0502020204030204" pitchFamily="34" charset="0"/>
                <a:cs typeface="MinionPro-Regular"/>
              </a:rPr>
              <a:t>o,     abrang</a:t>
            </a:r>
            <a:r>
              <a:rPr lang="pt-BR" sz="1600" dirty="0">
                <a:effectLst/>
                <a:ea typeface="MinionPro-Regular"/>
                <a:cs typeface="MinionPro-Regular"/>
              </a:rPr>
              <a:t>ê</a:t>
            </a:r>
            <a:r>
              <a:rPr lang="pt-BR" sz="1600" dirty="0">
                <a:effectLst/>
                <a:ea typeface="Calibri" panose="020F0502020204030204" pitchFamily="34" charset="0"/>
                <a:cs typeface="MinionPro-Regular"/>
              </a:rPr>
              <a:t>ncia e tensões da a</a:t>
            </a:r>
            <a:r>
              <a:rPr lang="pt-BR" sz="1600" dirty="0">
                <a:ea typeface="Calibri" panose="020F0502020204030204" pitchFamily="34" charset="0"/>
                <a:cs typeface="MinionPro-Regular"/>
              </a:rPr>
              <a:t>çã</a:t>
            </a:r>
            <a:r>
              <a:rPr lang="pt-BR" sz="1600" dirty="0">
                <a:effectLst/>
                <a:ea typeface="Calibri" panose="020F0502020204030204" pitchFamily="34" charset="0"/>
                <a:cs typeface="MinionPro-Regular"/>
              </a:rPr>
              <a:t>o estatal. In: JACCOUD, Luciana (org.) </a:t>
            </a:r>
            <a:r>
              <a:rPr lang="pt-BR" sz="1600" b="1" dirty="0">
                <a:effectLst/>
                <a:ea typeface="Calibri" panose="020F0502020204030204" pitchFamily="34" charset="0"/>
                <a:cs typeface="MinionPro-Bold"/>
              </a:rPr>
              <a:t>Quest.es Sociais e Pol</a:t>
            </a:r>
            <a:r>
              <a:rPr lang="pt-BR" sz="1600" b="1" dirty="0">
                <a:effectLst/>
                <a:ea typeface="MinionPro-Bold"/>
                <a:cs typeface="MinionPro-Bold"/>
              </a:rPr>
              <a:t>í</a:t>
            </a:r>
            <a:r>
              <a:rPr lang="pt-BR" sz="1600" b="1" dirty="0">
                <a:effectLst/>
                <a:ea typeface="Calibri" panose="020F0502020204030204" pitchFamily="34" charset="0"/>
                <a:cs typeface="MinionPro-Bold"/>
              </a:rPr>
              <a:t>ticas Sociais no Brasil Contemporâneo. </a:t>
            </a:r>
            <a:r>
              <a:rPr lang="pt-BR" sz="1600" dirty="0">
                <a:effectLst/>
                <a:ea typeface="Calibri" panose="020F0502020204030204" pitchFamily="34" charset="0"/>
                <a:cs typeface="MinionPro-Regular"/>
              </a:rPr>
              <a:t>Bras</a:t>
            </a:r>
            <a:r>
              <a:rPr lang="pt-BR" sz="1600" dirty="0">
                <a:effectLst/>
                <a:ea typeface="MinionPro-Regular"/>
                <a:cs typeface="MinionPro-Regular"/>
              </a:rPr>
              <a:t>í</a:t>
            </a:r>
            <a:r>
              <a:rPr lang="pt-BR" sz="1600" dirty="0">
                <a:effectLst/>
                <a:ea typeface="Calibri" panose="020F0502020204030204" pitchFamily="34" charset="0"/>
                <a:cs typeface="MinionPro-Regular"/>
              </a:rPr>
              <a:t>lia: IPEA, 2005.</a:t>
            </a:r>
          </a:p>
          <a:p>
            <a:pPr marL="0" indent="0" algn="just">
              <a:lnSpc>
                <a:spcPct val="100000"/>
              </a:lnSpc>
              <a:spcBef>
                <a:spcPts val="0"/>
              </a:spcBef>
              <a:buNone/>
            </a:pPr>
            <a:endParaRPr lang="pt-BR" sz="1600" dirty="0">
              <a:effectLst/>
              <a:ea typeface="Calibri" panose="020F0502020204030204" pitchFamily="34" charset="0"/>
              <a:cs typeface="MinionPro-Regular"/>
            </a:endParaRPr>
          </a:p>
          <a:p>
            <a:pPr marL="0" indent="0">
              <a:lnSpc>
                <a:spcPct val="100000"/>
              </a:lnSpc>
              <a:spcBef>
                <a:spcPts val="0"/>
              </a:spcBef>
              <a:buNone/>
            </a:pPr>
            <a:endParaRPr lang="pt-BR" sz="1600" dirty="0"/>
          </a:p>
        </p:txBody>
      </p:sp>
      <p:pic>
        <p:nvPicPr>
          <p:cNvPr id="4" name="Picture 2">
            <a:extLst>
              <a:ext uri="{FF2B5EF4-FFF2-40B4-BE49-F238E27FC236}">
                <a16:creationId xmlns:a16="http://schemas.microsoft.com/office/drawing/2014/main" id="{58C066DE-6335-4488-8942-0BF89A4F74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7" r="166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47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5CE2D3AD-19FC-484B-8EC2-ADA9EBC11453}"/>
              </a:ext>
            </a:extLst>
          </p:cNvPr>
          <p:cNvSpPr>
            <a:spLocks noGrp="1"/>
          </p:cNvSpPr>
          <p:nvPr>
            <p:ph idx="1"/>
          </p:nvPr>
        </p:nvSpPr>
        <p:spPr>
          <a:xfrm>
            <a:off x="675860" y="973468"/>
            <a:ext cx="6713552" cy="5577720"/>
          </a:xfrm>
        </p:spPr>
        <p:txBody>
          <a:bodyPr anchor="t">
            <a:noAutofit/>
          </a:bodyPr>
          <a:lstStyle/>
          <a:p>
            <a:pPr marL="0" indent="0">
              <a:lnSpc>
                <a:spcPct val="100000"/>
              </a:lnSpc>
              <a:spcBef>
                <a:spcPts val="0"/>
              </a:spcBef>
              <a:buNone/>
            </a:pPr>
            <a:r>
              <a:rPr lang="pt-BR" sz="1600" dirty="0">
                <a:effectLst/>
                <a:ea typeface="Calibri" panose="020F0502020204030204" pitchFamily="34" charset="0"/>
                <a:cs typeface="MinionPro-Regular"/>
              </a:rPr>
              <a:t>COLIN, Denise R. Arruda e FOWLER, Marcos B. </a:t>
            </a:r>
            <a:r>
              <a:rPr lang="pt-BR" sz="1600" b="1" dirty="0">
                <a:effectLst/>
                <a:ea typeface="MinionPro-Regular"/>
                <a:cs typeface="MinionPro-BoldIt"/>
              </a:rPr>
              <a:t>L</a:t>
            </a:r>
            <a:r>
              <a:rPr lang="pt-BR" sz="1600" b="1" dirty="0">
                <a:effectLst/>
                <a:ea typeface="Calibri" panose="020F0502020204030204" pitchFamily="34" charset="0"/>
                <a:cs typeface="MinionPro-Bold"/>
              </a:rPr>
              <a:t>ei Orgânica de Assist</a:t>
            </a:r>
            <a:r>
              <a:rPr lang="pt-BR" sz="1600" b="1" dirty="0">
                <a:effectLst/>
                <a:ea typeface="MinionPro-Bold"/>
                <a:cs typeface="MinionPro-Bold"/>
              </a:rPr>
              <a:t>ê</a:t>
            </a:r>
            <a:r>
              <a:rPr lang="pt-BR" sz="1600" b="1" dirty="0">
                <a:effectLst/>
                <a:ea typeface="Calibri" panose="020F0502020204030204" pitchFamily="34" charset="0"/>
                <a:cs typeface="MinionPro-Bold"/>
              </a:rPr>
              <a:t>ncia Social anotada. </a:t>
            </a:r>
            <a:r>
              <a:rPr lang="pt-BR" sz="1600" dirty="0">
                <a:effectLst/>
                <a:ea typeface="Calibri" panose="020F0502020204030204" pitchFamily="34" charset="0"/>
                <a:cs typeface="MinionPro-Regular"/>
              </a:rPr>
              <a:t>Veras ed., São Paulo, 1999. </a:t>
            </a:r>
          </a:p>
          <a:p>
            <a:pPr marL="0" indent="0">
              <a:lnSpc>
                <a:spcPct val="100000"/>
              </a:lnSpc>
              <a:spcBef>
                <a:spcPts val="0"/>
              </a:spcBef>
              <a:buNone/>
            </a:pPr>
            <a:endParaRPr lang="pt-BR" sz="1600" dirty="0">
              <a:effectLst/>
              <a:ea typeface="Calibri" panose="020F0502020204030204" pitchFamily="34" charset="0"/>
              <a:cs typeface="MinionPro-Regular"/>
            </a:endParaRPr>
          </a:p>
          <a:p>
            <a:pPr marL="0" indent="0">
              <a:lnSpc>
                <a:spcPct val="100000"/>
              </a:lnSpc>
              <a:spcBef>
                <a:spcPts val="0"/>
              </a:spcBef>
              <a:buNone/>
            </a:pPr>
            <a:r>
              <a:rPr lang="pt-BR" sz="1600" dirty="0">
                <a:effectLst/>
                <a:ea typeface="Calibri" panose="020F0502020204030204" pitchFamily="34" charset="0"/>
                <a:cs typeface="MinionPro-Regular"/>
              </a:rPr>
              <a:t>_______. JACCOUD, Luciana. Assist</a:t>
            </a:r>
            <a:r>
              <a:rPr lang="pt-BR" sz="1600" dirty="0">
                <a:effectLst/>
                <a:ea typeface="MinionPro-Regular"/>
                <a:cs typeface="MinionPro-Regular"/>
              </a:rPr>
              <a:t>ê</a:t>
            </a:r>
            <a:r>
              <a:rPr lang="pt-BR" sz="1600" dirty="0">
                <a:effectLst/>
                <a:ea typeface="Calibri" panose="020F0502020204030204" pitchFamily="34" charset="0"/>
                <a:cs typeface="MinionPro-Regular"/>
              </a:rPr>
              <a:t>ncia Social e constru</a:t>
            </a:r>
            <a:r>
              <a:rPr lang="pt-BR" sz="1600" dirty="0">
                <a:ea typeface="Calibri" panose="020F0502020204030204" pitchFamily="34" charset="0"/>
                <a:cs typeface="MinionPro-Regular"/>
              </a:rPr>
              <a:t>çã</a:t>
            </a:r>
            <a:r>
              <a:rPr lang="pt-BR" sz="1600" dirty="0">
                <a:effectLst/>
                <a:ea typeface="Calibri" panose="020F0502020204030204" pitchFamily="34" charset="0"/>
                <a:cs typeface="MinionPro-Regular"/>
              </a:rPr>
              <a:t>o do SUAS </a:t>
            </a:r>
            <a:r>
              <a:rPr lang="en-US" sz="1600" dirty="0">
                <a:effectLst/>
                <a:ea typeface="Calibri" panose="020F0502020204030204" pitchFamily="34" charset="0"/>
                <a:cs typeface="MinionPro-Regular"/>
              </a:rPr>
              <a:t>– </a:t>
            </a:r>
            <a:r>
              <a:rPr lang="pt-BR" sz="1600" dirty="0">
                <a:effectLst/>
                <a:ea typeface="Calibri" panose="020F0502020204030204" pitchFamily="34" charset="0"/>
                <a:cs typeface="MinionPro-Regular"/>
              </a:rPr>
              <a:t>balanço e perspectivas: o percurso da Assist</a:t>
            </a:r>
            <a:r>
              <a:rPr lang="pt-BR" sz="1600" dirty="0">
                <a:effectLst/>
                <a:ea typeface="MinionPro-Regular"/>
                <a:cs typeface="MinionPro-Regular"/>
              </a:rPr>
              <a:t>ê</a:t>
            </a:r>
            <a:r>
              <a:rPr lang="pt-BR" sz="1600" dirty="0">
                <a:effectLst/>
                <a:ea typeface="Calibri" panose="020F0502020204030204" pitchFamily="34" charset="0"/>
                <a:cs typeface="MinionPro-Regular"/>
              </a:rPr>
              <a:t>ncia Social como pol</a:t>
            </a:r>
            <a:r>
              <a:rPr lang="pt-BR" sz="1600" dirty="0">
                <a:effectLst/>
                <a:ea typeface="MinionPro-Regular"/>
                <a:cs typeface="MinionPro-Regular"/>
              </a:rPr>
              <a:t>í</a:t>
            </a:r>
            <a:r>
              <a:rPr lang="pt-BR" sz="1600" dirty="0">
                <a:effectLst/>
                <a:ea typeface="Calibri" panose="020F0502020204030204" pitchFamily="34" charset="0"/>
                <a:cs typeface="MinionPro-Regular"/>
              </a:rPr>
              <a:t>tica de direitos e a trajet</a:t>
            </a:r>
            <a:r>
              <a:rPr lang="pt-BR" sz="1600" dirty="0">
                <a:effectLst/>
                <a:ea typeface="MinionPro-Regular"/>
                <a:cs typeface="MinionPro-Regular"/>
              </a:rPr>
              <a:t>ó</a:t>
            </a:r>
            <a:r>
              <a:rPr lang="pt-BR" sz="1600" dirty="0">
                <a:effectLst/>
                <a:ea typeface="Calibri" panose="020F0502020204030204" pitchFamily="34" charset="0"/>
                <a:cs typeface="MinionPro-Regular"/>
              </a:rPr>
              <a:t>ria necess</a:t>
            </a:r>
            <a:r>
              <a:rPr lang="pt-BR" sz="1600" dirty="0">
                <a:effectLst/>
                <a:ea typeface="MinionPro-Regular"/>
                <a:cs typeface="MinionPro-Regular"/>
              </a:rPr>
              <a:t>á</a:t>
            </a:r>
            <a:r>
              <a:rPr lang="pt-BR" sz="1600" dirty="0">
                <a:effectLst/>
                <a:ea typeface="Calibri" panose="020F0502020204030204" pitchFamily="34" charset="0"/>
                <a:cs typeface="MinionPro-Regular"/>
              </a:rPr>
              <a:t>ria. In: </a:t>
            </a:r>
            <a:r>
              <a:rPr lang="pt-BR" sz="1600" b="1" dirty="0">
                <a:effectLst/>
                <a:ea typeface="Calibri" panose="020F0502020204030204" pitchFamily="34" charset="0"/>
                <a:cs typeface="MinionPro-Bold"/>
              </a:rPr>
              <a:t>Coletânea de artigos comemorativos dos 20 anos da Lei Orgânica de Assist</a:t>
            </a:r>
            <a:r>
              <a:rPr lang="pt-BR" sz="1600" b="1" dirty="0">
                <a:effectLst/>
                <a:ea typeface="MinionPro-Bold"/>
                <a:cs typeface="MinionPro-Bold"/>
              </a:rPr>
              <a:t>ê</a:t>
            </a:r>
            <a:r>
              <a:rPr lang="pt-BR" sz="1600" b="1" dirty="0">
                <a:effectLst/>
                <a:ea typeface="Calibri" panose="020F0502020204030204" pitchFamily="34" charset="0"/>
                <a:cs typeface="MinionPro-Bold"/>
              </a:rPr>
              <a:t>ncia Social. </a:t>
            </a:r>
            <a:r>
              <a:rPr lang="pt-BR" sz="1600" dirty="0">
                <a:effectLst/>
                <a:ea typeface="Calibri" panose="020F0502020204030204" pitchFamily="34" charset="0"/>
                <a:cs typeface="MinionPro-Regular"/>
              </a:rPr>
              <a:t>Bras</a:t>
            </a:r>
            <a:r>
              <a:rPr lang="pt-BR" sz="1600" dirty="0">
                <a:effectLst/>
                <a:ea typeface="MinionPro-Regular"/>
                <a:cs typeface="MinionPro-Regular"/>
              </a:rPr>
              <a:t>í</a:t>
            </a:r>
            <a:r>
              <a:rPr lang="pt-BR" sz="1600" dirty="0">
                <a:effectLst/>
                <a:ea typeface="Calibri" panose="020F0502020204030204" pitchFamily="34" charset="0"/>
                <a:cs typeface="MinionPro-Regular"/>
              </a:rPr>
              <a:t>lia: MDS, 2013.</a:t>
            </a:r>
          </a:p>
          <a:p>
            <a:pPr>
              <a:buNone/>
            </a:pPr>
            <a:r>
              <a:rPr lang="pt-BR" sz="1600" dirty="0"/>
              <a:t>MONTAÑO, Carlos Eduardo</a:t>
            </a:r>
            <a:r>
              <a:rPr lang="pt-BR" sz="1600" b="1" dirty="0"/>
              <a:t>. Terceiro Setor e Questão Social:</a:t>
            </a:r>
            <a:r>
              <a:rPr lang="pt-BR" sz="1600" dirty="0"/>
              <a:t> crítica ao padrão emergente de intervenção social. 4. Ed. São Paulo: Cortez, 2007.</a:t>
            </a:r>
          </a:p>
          <a:p>
            <a:pPr>
              <a:buNone/>
            </a:pPr>
            <a:r>
              <a:rPr lang="pt-BR" sz="1600" dirty="0"/>
              <a:t>MOTA, A. E. </a:t>
            </a:r>
            <a:r>
              <a:rPr lang="pt-BR" sz="1600" b="1" dirty="0"/>
              <a:t>Cultura da crise e seguridade social: n um estudo sobre as tendências da previdência e da assistência social brasileira nos anos 80 e 90. </a:t>
            </a:r>
            <a:r>
              <a:rPr lang="pt-BR" sz="1600" dirty="0"/>
              <a:t>São Paulo: Cortez, 1995.</a:t>
            </a:r>
          </a:p>
          <a:p>
            <a:pPr>
              <a:buNone/>
            </a:pPr>
            <a:r>
              <a:rPr lang="pt-BR" sz="1600" dirty="0"/>
              <a:t>NETTO, Jose Paulo. </a:t>
            </a:r>
            <a:r>
              <a:rPr lang="pt-BR" sz="1600" b="1" dirty="0"/>
              <a:t>FHC e a Política Social: um desastre para as massas trabalhadoras</a:t>
            </a:r>
            <a:r>
              <a:rPr lang="pt-BR" sz="1600" dirty="0"/>
              <a:t>. In: O balanço do governo FHC. Ivo </a:t>
            </a:r>
            <a:r>
              <a:rPr lang="pt-BR" sz="1600" dirty="0" err="1"/>
              <a:t>Lesbaupin</a:t>
            </a:r>
            <a:r>
              <a:rPr lang="pt-BR" sz="1600" dirty="0"/>
              <a:t> (</a:t>
            </a:r>
            <a:r>
              <a:rPr lang="pt-BR" sz="1600" dirty="0" err="1"/>
              <a:t>org</a:t>
            </a:r>
            <a:r>
              <a:rPr lang="pt-BR" sz="1600" dirty="0"/>
              <a:t>). Petrópolis, RJ: Vozes, 1999. </a:t>
            </a:r>
          </a:p>
          <a:p>
            <a:pPr>
              <a:buNone/>
            </a:pPr>
            <a:r>
              <a:rPr lang="pt-BR" sz="1600" dirty="0"/>
              <a:t>SANTOS, W. G. dos. Cidadania e justiça: a política social na ordem brasileira. (2ª Ed. Ver. </a:t>
            </a:r>
            <a:r>
              <a:rPr lang="pt-BR" sz="1600" dirty="0" err="1"/>
              <a:t>amp</a:t>
            </a:r>
            <a:r>
              <a:rPr lang="pt-BR" sz="1600" dirty="0"/>
              <a:t>). Rio de Janeiro: Campus, 1987. </a:t>
            </a:r>
          </a:p>
          <a:p>
            <a:pPr marL="0" indent="0">
              <a:spcAft>
                <a:spcPts val="800"/>
              </a:spcAft>
              <a:buNone/>
            </a:pPr>
            <a:r>
              <a:rPr lang="pt-BR" sz="1600" dirty="0"/>
              <a:t>SILVA, </a:t>
            </a:r>
            <a:r>
              <a:rPr lang="pt-BR" sz="1600" dirty="0" err="1"/>
              <a:t>Sheyla</a:t>
            </a:r>
            <a:r>
              <a:rPr lang="pt-BR" sz="1600" dirty="0"/>
              <a:t> Suely de </a:t>
            </a:r>
            <a:r>
              <a:rPr lang="pt-BR" sz="1600" dirty="0" err="1"/>
              <a:t>Soauza</a:t>
            </a:r>
            <a:r>
              <a:rPr lang="pt-BR" sz="1600" dirty="0"/>
              <a:t>. </a:t>
            </a:r>
            <a:r>
              <a:rPr lang="pt-BR" sz="1600" b="1" dirty="0"/>
              <a:t>A política social brasileira na conjuntura da crise internacional. </a:t>
            </a:r>
            <a:r>
              <a:rPr lang="pt-BR" sz="1600" dirty="0"/>
              <a:t>In: Seguridade Social e saúde: tendências e desafios. </a:t>
            </a:r>
            <a:r>
              <a:rPr lang="pt-BR" sz="1600" dirty="0" err="1"/>
              <a:t>Jordeana</a:t>
            </a:r>
            <a:r>
              <a:rPr lang="pt-BR" sz="1600" dirty="0"/>
              <a:t> Davi, Claudia Martiniano, Lucia Maria Patriota (Organizadoras). Campina Grande: EDUEPB, 2009.</a:t>
            </a:r>
            <a:r>
              <a:rPr lang="pt-BR" sz="1600" b="1" dirty="0"/>
              <a:t> </a:t>
            </a:r>
          </a:p>
          <a:p>
            <a:pPr marL="0" indent="0" algn="just">
              <a:lnSpc>
                <a:spcPct val="100000"/>
              </a:lnSpc>
              <a:spcBef>
                <a:spcPts val="0"/>
              </a:spcBef>
              <a:buNone/>
            </a:pPr>
            <a:endParaRPr lang="pt-BR" sz="1600" dirty="0">
              <a:effectLst/>
              <a:ea typeface="Calibri" panose="020F0502020204030204" pitchFamily="34" charset="0"/>
              <a:cs typeface="MinionPro-Regular"/>
            </a:endParaRPr>
          </a:p>
          <a:p>
            <a:pPr marL="0" indent="0">
              <a:spcAft>
                <a:spcPts val="800"/>
              </a:spcAft>
              <a:buNone/>
            </a:pPr>
            <a:endParaRPr lang="pt-BR" sz="1600" dirty="0">
              <a:effectLst/>
              <a:ea typeface="Calibri" panose="020F0502020204030204" pitchFamily="34" charset="0"/>
              <a:cs typeface="Times New Roman" panose="02020603050405020304" pitchFamily="18" charset="0"/>
            </a:endParaRPr>
          </a:p>
          <a:p>
            <a:endParaRPr lang="pt-BR" sz="1600" dirty="0"/>
          </a:p>
        </p:txBody>
      </p:sp>
      <p:pic>
        <p:nvPicPr>
          <p:cNvPr id="4" name="Picture 2">
            <a:extLst>
              <a:ext uri="{FF2B5EF4-FFF2-40B4-BE49-F238E27FC236}">
                <a16:creationId xmlns:a16="http://schemas.microsoft.com/office/drawing/2014/main" id="{6817B66D-3A00-447E-9DE6-B1EBEEEBB0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7" r="166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6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07737E3-D04E-4A1F-8FC1-C36E1BD73F5B}"/>
              </a:ext>
            </a:extLst>
          </p:cNvPr>
          <p:cNvSpPr>
            <a:spLocks noGrp="1"/>
          </p:cNvSpPr>
          <p:nvPr>
            <p:ph idx="1"/>
          </p:nvPr>
        </p:nvSpPr>
        <p:spPr>
          <a:xfrm>
            <a:off x="675860" y="889753"/>
            <a:ext cx="6713552" cy="4119172"/>
          </a:xfrm>
        </p:spPr>
        <p:txBody>
          <a:bodyPr anchor="t">
            <a:noAutofit/>
          </a:bodyPr>
          <a:lstStyle/>
          <a:p>
            <a:pPr marL="0" indent="0">
              <a:spcAft>
                <a:spcPts val="800"/>
              </a:spcAft>
              <a:buNone/>
            </a:pPr>
            <a:r>
              <a:rPr lang="pt-BR" sz="1700" dirty="0">
                <a:effectLst/>
                <a:ea typeface="Calibri" panose="020F0502020204030204" pitchFamily="34" charset="0"/>
                <a:cs typeface="MinionPro-Regular"/>
              </a:rPr>
              <a:t>SILVEIRA, </a:t>
            </a:r>
            <a:r>
              <a:rPr lang="pt-BR" sz="1700" dirty="0" err="1">
                <a:effectLst/>
                <a:ea typeface="Calibri" panose="020F0502020204030204" pitchFamily="34" charset="0"/>
                <a:cs typeface="MinionPro-Regular"/>
              </a:rPr>
              <a:t>Jucimeri</a:t>
            </a:r>
            <a:r>
              <a:rPr lang="pt-BR" sz="1700" dirty="0">
                <a:effectLst/>
                <a:ea typeface="Calibri" panose="020F0502020204030204" pitchFamily="34" charset="0"/>
                <a:cs typeface="MinionPro-Regular"/>
              </a:rPr>
              <a:t>. Sistema </a:t>
            </a:r>
            <a:r>
              <a:rPr lang="pt-BR" sz="1700" dirty="0">
                <a:effectLst/>
                <a:ea typeface="MinionPro-Regular"/>
                <a:cs typeface="MinionPro-Regular"/>
              </a:rPr>
              <a:t>ú</a:t>
            </a:r>
            <a:r>
              <a:rPr lang="pt-BR" sz="1700" dirty="0">
                <a:effectLst/>
                <a:ea typeface="Calibri" panose="020F0502020204030204" pitchFamily="34" charset="0"/>
                <a:cs typeface="MinionPro-Regular"/>
              </a:rPr>
              <a:t>nico de Assist</a:t>
            </a:r>
            <a:r>
              <a:rPr lang="pt-BR" sz="1700" dirty="0">
                <a:effectLst/>
                <a:ea typeface="MinionPro-Regular"/>
                <a:cs typeface="MinionPro-Regular"/>
              </a:rPr>
              <a:t>ê</a:t>
            </a:r>
            <a:r>
              <a:rPr lang="pt-BR" sz="1700" dirty="0">
                <a:effectLst/>
                <a:ea typeface="Calibri" panose="020F0502020204030204" pitchFamily="34" charset="0"/>
                <a:cs typeface="MinionPro-Regular"/>
              </a:rPr>
              <a:t>ncia Social: institucionalidade e processos interventivos. </a:t>
            </a:r>
            <a:r>
              <a:rPr lang="pt-BR" sz="1700" b="1" dirty="0">
                <a:effectLst/>
                <a:ea typeface="Calibri" panose="020F0502020204030204" pitchFamily="34" charset="0"/>
                <a:cs typeface="MinionPro-Bold"/>
              </a:rPr>
              <a:t>Servi</a:t>
            </a:r>
            <a:r>
              <a:rPr lang="pt-BR" sz="1700" b="1" dirty="0">
                <a:ea typeface="Calibri" panose="020F0502020204030204" pitchFamily="34" charset="0"/>
                <a:cs typeface="MinionPro-Bold"/>
              </a:rPr>
              <a:t>ço</a:t>
            </a:r>
            <a:r>
              <a:rPr lang="pt-BR" sz="1700" b="1" dirty="0">
                <a:effectLst/>
                <a:ea typeface="Calibri" panose="020F0502020204030204" pitchFamily="34" charset="0"/>
                <a:cs typeface="MinionPro-Bold"/>
              </a:rPr>
              <a:t> Social &amp; Sociedade. </a:t>
            </a:r>
            <a:r>
              <a:rPr lang="pt-BR" sz="1700" dirty="0" err="1">
                <a:effectLst/>
                <a:ea typeface="Calibri" panose="020F0502020204030204" pitchFamily="34" charset="0"/>
                <a:cs typeface="MinionPro-Regular"/>
              </a:rPr>
              <a:t>Abr</a:t>
            </a:r>
            <a:r>
              <a:rPr lang="pt-BR" sz="1700" dirty="0">
                <a:effectLst/>
                <a:ea typeface="Calibri" panose="020F0502020204030204" pitchFamily="34" charset="0"/>
                <a:cs typeface="MinionPro-Regular"/>
              </a:rPr>
              <a:t>/Jun. São Paulo: Cortez, 2009.</a:t>
            </a:r>
            <a:endParaRPr lang="pt-BR" sz="1700" dirty="0">
              <a:effectLst/>
              <a:ea typeface="Calibri" panose="020F0502020204030204" pitchFamily="34" charset="0"/>
              <a:cs typeface="Times New Roman" panose="02020603050405020304" pitchFamily="18" charset="0"/>
            </a:endParaRPr>
          </a:p>
          <a:p>
            <a:pPr marL="0" indent="0">
              <a:spcAft>
                <a:spcPts val="800"/>
              </a:spcAft>
              <a:buNone/>
            </a:pPr>
            <a:r>
              <a:rPr lang="pt-BR" sz="1700" dirty="0">
                <a:effectLst/>
                <a:ea typeface="Calibri" panose="020F0502020204030204" pitchFamily="34" charset="0"/>
                <a:cs typeface="MinionPro-Regular"/>
              </a:rPr>
              <a:t>________. </a:t>
            </a:r>
            <a:r>
              <a:rPr lang="pt-BR" sz="1700" b="1" dirty="0">
                <a:effectLst/>
                <a:ea typeface="Calibri" panose="020F0502020204030204" pitchFamily="34" charset="0"/>
                <a:cs typeface="MinionPro-Bold"/>
              </a:rPr>
              <a:t>Profiss.es e Trabalho Social no Sistema </a:t>
            </a:r>
            <a:r>
              <a:rPr lang="pt-BR" sz="1700" b="1" dirty="0">
                <a:effectLst/>
                <a:ea typeface="MinionPro-Bold"/>
                <a:cs typeface="MinionPro-Bold"/>
              </a:rPr>
              <a:t>ú</a:t>
            </a:r>
            <a:r>
              <a:rPr lang="pt-BR" sz="1700" b="1" dirty="0">
                <a:effectLst/>
                <a:ea typeface="Calibri" panose="020F0502020204030204" pitchFamily="34" charset="0"/>
                <a:cs typeface="MinionPro-Bold"/>
              </a:rPr>
              <a:t>nico de Assist</a:t>
            </a:r>
            <a:r>
              <a:rPr lang="pt-BR" sz="1700" b="1" dirty="0">
                <a:effectLst/>
                <a:ea typeface="MinionPro-Bold"/>
                <a:cs typeface="MinionPro-Bold"/>
              </a:rPr>
              <a:t>ê</a:t>
            </a:r>
            <a:r>
              <a:rPr lang="pt-BR" sz="1700" b="1" dirty="0">
                <a:effectLst/>
                <a:ea typeface="Calibri" panose="020F0502020204030204" pitchFamily="34" charset="0"/>
                <a:cs typeface="MinionPro-Bold"/>
              </a:rPr>
              <a:t>ncia Social: </a:t>
            </a:r>
            <a:r>
              <a:rPr lang="pt-BR" sz="1700" dirty="0">
                <a:effectLst/>
                <a:ea typeface="Calibri" panose="020F0502020204030204" pitchFamily="34" charset="0"/>
                <a:cs typeface="MinionPro-Regular"/>
              </a:rPr>
              <a:t>significado hist</a:t>
            </a:r>
            <a:r>
              <a:rPr lang="pt-BR" sz="1700" dirty="0">
                <a:effectLst/>
                <a:ea typeface="MinionPro-Regular"/>
                <a:cs typeface="MinionPro-Regular"/>
              </a:rPr>
              <a:t>ó</a:t>
            </a:r>
            <a:r>
              <a:rPr lang="pt-BR" sz="1700" dirty="0">
                <a:effectLst/>
                <a:ea typeface="Calibri" panose="020F0502020204030204" pitchFamily="34" charset="0"/>
                <a:cs typeface="MinionPro-Regular"/>
              </a:rPr>
              <a:t>rico e protejo constru</a:t>
            </a:r>
            <a:r>
              <a:rPr lang="pt-BR" sz="1700" dirty="0">
                <a:effectLst/>
                <a:ea typeface="MinionPro-Regular"/>
                <a:cs typeface="MinionPro-Regular"/>
              </a:rPr>
              <a:t>í</a:t>
            </a:r>
            <a:r>
              <a:rPr lang="pt-BR" sz="1700" dirty="0">
                <a:effectLst/>
                <a:ea typeface="Calibri" panose="020F0502020204030204" pitchFamily="34" charset="0"/>
                <a:cs typeface="MinionPro-Regular"/>
              </a:rPr>
              <a:t>do. In: CRUS, J. et al. Gestão do Trabalho e Educa</a:t>
            </a:r>
            <a:r>
              <a:rPr lang="pt-BR" sz="1700" dirty="0">
                <a:ea typeface="Calibri" panose="020F0502020204030204" pitchFamily="34" charset="0"/>
                <a:cs typeface="MinionPro-Regular"/>
              </a:rPr>
              <a:t>çã</a:t>
            </a:r>
            <a:r>
              <a:rPr lang="pt-BR" sz="1700" dirty="0">
                <a:effectLst/>
                <a:ea typeface="Calibri" panose="020F0502020204030204" pitchFamily="34" charset="0"/>
                <a:cs typeface="MinionPro-Regular"/>
              </a:rPr>
              <a:t>o Permanente do SUAS. Minist</a:t>
            </a:r>
            <a:r>
              <a:rPr lang="pt-BR" sz="1700" dirty="0">
                <a:effectLst/>
                <a:ea typeface="MinionPro-Regular"/>
                <a:cs typeface="MinionPro-Regular"/>
              </a:rPr>
              <a:t>é</a:t>
            </a:r>
            <a:r>
              <a:rPr lang="pt-BR" sz="1700" dirty="0">
                <a:effectLst/>
                <a:ea typeface="Calibri" panose="020F0502020204030204" pitchFamily="34" charset="0"/>
                <a:cs typeface="MinionPro-Regular"/>
              </a:rPr>
              <a:t>rio de Desenvolvimento Social e Combate </a:t>
            </a:r>
            <a:r>
              <a:rPr lang="pt-BR" sz="1700" dirty="0">
                <a:effectLst/>
                <a:ea typeface="MinionPro-Regular"/>
                <a:cs typeface="MinionPro-Regular"/>
              </a:rPr>
              <a:t>à</a:t>
            </a:r>
            <a:r>
              <a:rPr lang="pt-BR" sz="1700" dirty="0">
                <a:effectLst/>
                <a:ea typeface="Calibri" panose="020F0502020204030204" pitchFamily="34" charset="0"/>
                <a:cs typeface="MinionPro-Regular"/>
              </a:rPr>
              <a:t> Fome. Bras</a:t>
            </a:r>
            <a:r>
              <a:rPr lang="pt-BR" sz="1700" dirty="0">
                <a:effectLst/>
                <a:ea typeface="MinionPro-Regular"/>
                <a:cs typeface="MinionPro-Regular"/>
              </a:rPr>
              <a:t>í</a:t>
            </a:r>
            <a:r>
              <a:rPr lang="pt-BR" sz="1700" dirty="0">
                <a:effectLst/>
                <a:ea typeface="Calibri" panose="020F0502020204030204" pitchFamily="34" charset="0"/>
                <a:cs typeface="MinionPro-Regular"/>
              </a:rPr>
              <a:t>lia: MDS, 2014.</a:t>
            </a:r>
            <a:endParaRPr lang="pt-BR" sz="1700" dirty="0">
              <a:effectLst/>
              <a:ea typeface="Calibri" panose="020F0502020204030204" pitchFamily="34" charset="0"/>
              <a:cs typeface="Times New Roman" panose="02020603050405020304" pitchFamily="18" charset="0"/>
            </a:endParaRPr>
          </a:p>
          <a:p>
            <a:pPr marL="0" indent="0">
              <a:spcAft>
                <a:spcPts val="800"/>
              </a:spcAft>
              <a:buNone/>
            </a:pPr>
            <a:r>
              <a:rPr lang="pt-BR" sz="1700" dirty="0">
                <a:effectLst/>
                <a:ea typeface="Calibri" panose="020F0502020204030204" pitchFamily="34" charset="0"/>
                <a:cs typeface="MinionPro-Regular"/>
              </a:rPr>
              <a:t>SOUZA, Jess</a:t>
            </a:r>
            <a:r>
              <a:rPr lang="pt-BR" sz="1700" dirty="0">
                <a:effectLst/>
                <a:ea typeface="MinionPro-Regular"/>
                <a:cs typeface="MinionPro-Regular"/>
              </a:rPr>
              <a:t>é</a:t>
            </a:r>
            <a:r>
              <a:rPr lang="pt-BR" sz="1700" dirty="0">
                <a:effectLst/>
                <a:ea typeface="Calibri" panose="020F0502020204030204" pitchFamily="34" charset="0"/>
                <a:cs typeface="MinionPro-Regular"/>
              </a:rPr>
              <a:t>. </a:t>
            </a:r>
            <a:r>
              <a:rPr lang="pt-BR" sz="1700" b="1" dirty="0">
                <a:effectLst/>
                <a:ea typeface="Calibri" panose="020F0502020204030204" pitchFamily="34" charset="0"/>
                <a:cs typeface="MinionPro-Bold"/>
              </a:rPr>
              <a:t>A Ral</a:t>
            </a:r>
            <a:r>
              <a:rPr lang="pt-BR" sz="1700" b="1" dirty="0">
                <a:effectLst/>
                <a:ea typeface="MinionPro-Bold"/>
                <a:cs typeface="MinionPro-Bold"/>
              </a:rPr>
              <a:t>é</a:t>
            </a:r>
            <a:r>
              <a:rPr lang="pt-BR" sz="1700" b="1" dirty="0">
                <a:effectLst/>
                <a:ea typeface="Calibri" panose="020F0502020204030204" pitchFamily="34" charset="0"/>
                <a:cs typeface="MinionPro-Bold"/>
              </a:rPr>
              <a:t> Brasileira: quem </a:t>
            </a:r>
            <a:r>
              <a:rPr lang="pt-BR" sz="1700" b="1" dirty="0">
                <a:effectLst/>
                <a:ea typeface="MinionPro-Bold"/>
                <a:cs typeface="MinionPro-Bold"/>
              </a:rPr>
              <a:t>é</a:t>
            </a:r>
            <a:r>
              <a:rPr lang="pt-BR" sz="1700" b="1" dirty="0">
                <a:effectLst/>
                <a:ea typeface="Calibri" panose="020F0502020204030204" pitchFamily="34" charset="0"/>
                <a:cs typeface="MinionPro-Bold"/>
              </a:rPr>
              <a:t> e como vive. </a:t>
            </a:r>
            <a:r>
              <a:rPr lang="pt-BR" sz="1700" dirty="0">
                <a:effectLst/>
                <a:ea typeface="Calibri" panose="020F0502020204030204" pitchFamily="34" charset="0"/>
                <a:cs typeface="MinionPro-Regular"/>
              </a:rPr>
              <a:t>Editora UFMG, Minas Gerais, 2009. SPOSATI, Alda</a:t>
            </a:r>
            <a:r>
              <a:rPr lang="pt-BR" sz="1700" dirty="0">
                <a:effectLst/>
                <a:ea typeface="MinionPro-Regular"/>
                <a:cs typeface="MinionPro-Regular"/>
              </a:rPr>
              <a:t>í</a:t>
            </a:r>
            <a:r>
              <a:rPr lang="pt-BR" sz="1700" dirty="0">
                <a:effectLst/>
                <a:ea typeface="Calibri" panose="020F0502020204030204" pitchFamily="34" charset="0"/>
                <a:cs typeface="MinionPro-Regular"/>
              </a:rPr>
              <a:t>za et al. </a:t>
            </a:r>
            <a:r>
              <a:rPr lang="pt-BR" sz="1700" b="1" dirty="0">
                <a:effectLst/>
                <a:ea typeface="Calibri" panose="020F0502020204030204" pitchFamily="34" charset="0"/>
                <a:cs typeface="MinionPro-Bold"/>
              </a:rPr>
              <a:t>A assist</a:t>
            </a:r>
            <a:r>
              <a:rPr lang="pt-BR" sz="1700" b="1" dirty="0">
                <a:effectLst/>
                <a:ea typeface="MinionPro-Bold"/>
                <a:cs typeface="MinionPro-Bold"/>
              </a:rPr>
              <a:t>ê</a:t>
            </a:r>
            <a:r>
              <a:rPr lang="pt-BR" sz="1700" b="1" dirty="0">
                <a:effectLst/>
                <a:ea typeface="Calibri" panose="020F0502020204030204" pitchFamily="34" charset="0"/>
                <a:cs typeface="MinionPro-Bold"/>
              </a:rPr>
              <a:t>ncia social nas pol</a:t>
            </a:r>
            <a:r>
              <a:rPr lang="pt-BR" sz="1700" b="1" dirty="0">
                <a:effectLst/>
                <a:ea typeface="MinionPro-Bold"/>
                <a:cs typeface="MinionPro-Bold"/>
              </a:rPr>
              <a:t>í</a:t>
            </a:r>
            <a:r>
              <a:rPr lang="pt-BR" sz="1700" b="1" dirty="0">
                <a:effectLst/>
                <a:ea typeface="Calibri" panose="020F0502020204030204" pitchFamily="34" charset="0"/>
                <a:cs typeface="MinionPro-Bold"/>
              </a:rPr>
              <a:t>ticas sociais brasileiras: uma questão em an</a:t>
            </a:r>
            <a:r>
              <a:rPr lang="pt-BR" sz="1700" b="1" dirty="0">
                <a:effectLst/>
                <a:ea typeface="MinionPro-Bold"/>
                <a:cs typeface="MinionPro-Bold"/>
              </a:rPr>
              <a:t>á</a:t>
            </a:r>
            <a:r>
              <a:rPr lang="pt-BR" sz="1700" b="1" dirty="0">
                <a:effectLst/>
                <a:ea typeface="Calibri" panose="020F0502020204030204" pitchFamily="34" charset="0"/>
                <a:cs typeface="MinionPro-Bold"/>
              </a:rPr>
              <a:t>lise. </a:t>
            </a:r>
            <a:r>
              <a:rPr lang="pt-BR" sz="1700" dirty="0">
                <a:effectLst/>
                <a:ea typeface="Calibri" panose="020F0502020204030204" pitchFamily="34" charset="0"/>
                <a:cs typeface="MinionPro-Regular"/>
              </a:rPr>
              <a:t>Cortez, S</a:t>
            </a:r>
            <a:r>
              <a:rPr lang="pt-BR" sz="1700" dirty="0">
                <a:ea typeface="Calibri" panose="020F0502020204030204" pitchFamily="34" charset="0"/>
                <a:cs typeface="MinionPro-Regular"/>
              </a:rPr>
              <a:t>ão</a:t>
            </a:r>
            <a:r>
              <a:rPr lang="pt-BR" sz="1700" dirty="0">
                <a:effectLst/>
                <a:ea typeface="Calibri" panose="020F0502020204030204" pitchFamily="34" charset="0"/>
                <a:cs typeface="MinionPro-Regular"/>
              </a:rPr>
              <a:t> Paulo, 1992.</a:t>
            </a:r>
          </a:p>
          <a:p>
            <a:pPr>
              <a:buNone/>
            </a:pPr>
            <a:r>
              <a:rPr lang="pt-BR" sz="1700" dirty="0"/>
              <a:t>SIMIONATTO, Ivete.  </a:t>
            </a:r>
            <a:r>
              <a:rPr lang="pt-BR" sz="1700" b="1" dirty="0"/>
              <a:t>As expressões </a:t>
            </a:r>
            <a:r>
              <a:rPr lang="pt-BR" sz="1700" b="1" dirty="0" err="1"/>
              <a:t>ideoculturais</a:t>
            </a:r>
            <a:r>
              <a:rPr lang="pt-BR" sz="1700" b="1" dirty="0"/>
              <a:t> da crise capitalista na atualidade e sua influência teórico-política. </a:t>
            </a:r>
            <a:r>
              <a:rPr lang="pt-BR" sz="1700" dirty="0"/>
              <a:t>In: Serviço Social:</a:t>
            </a:r>
            <a:r>
              <a:rPr lang="pt-BR" sz="1700" b="1" dirty="0"/>
              <a:t> </a:t>
            </a:r>
            <a:r>
              <a:rPr lang="pt-BR" sz="1700" dirty="0"/>
              <a:t>direitos sociais e competências profissionais. Brasília: CFESS/ABEPSS, 2010.   </a:t>
            </a:r>
          </a:p>
          <a:p>
            <a:pPr>
              <a:buNone/>
            </a:pPr>
            <a:r>
              <a:rPr lang="pt-BR" sz="1700" dirty="0"/>
              <a:t>TONET, Ivo. </a:t>
            </a:r>
            <a:r>
              <a:rPr lang="pt-BR" sz="1700" b="1" dirty="0"/>
              <a:t>Expressões socioculturais da crise capitalista na atualidade </a:t>
            </a:r>
            <a:r>
              <a:rPr lang="pt-BR" sz="1700" dirty="0"/>
              <a:t>In: Serviço Social:</a:t>
            </a:r>
            <a:r>
              <a:rPr lang="pt-BR" sz="1700" b="1" dirty="0"/>
              <a:t> </a:t>
            </a:r>
            <a:r>
              <a:rPr lang="pt-BR" sz="1700" dirty="0"/>
              <a:t>direitos sociais e competências profissionais. Brasília: CFESS/ABEPSS, 2010. </a:t>
            </a:r>
          </a:p>
          <a:p>
            <a:pPr>
              <a:buNone/>
            </a:pPr>
            <a:r>
              <a:rPr lang="pt-BR" sz="1700" dirty="0"/>
              <a:t>YASBEK, Maria Carmelita. </a:t>
            </a:r>
            <a:r>
              <a:rPr lang="pt-BR" sz="1700" b="1" dirty="0"/>
              <a:t>Estado e políticas Sociais. </a:t>
            </a:r>
            <a:r>
              <a:rPr lang="pt-BR" sz="1700" dirty="0"/>
              <a:t>Texto Virtual. 2011.</a:t>
            </a:r>
          </a:p>
          <a:p>
            <a:pPr marL="0" indent="0">
              <a:spcAft>
                <a:spcPts val="800"/>
              </a:spcAft>
              <a:buNone/>
            </a:pPr>
            <a:endParaRPr lang="pt-BR" sz="1700" dirty="0">
              <a:effectLst/>
              <a:ea typeface="Calibri" panose="020F0502020204030204" pitchFamily="34" charset="0"/>
              <a:cs typeface="Times New Roman" panose="02020603050405020304" pitchFamily="18" charset="0"/>
            </a:endParaRPr>
          </a:p>
          <a:p>
            <a:endParaRPr lang="pt-BR" sz="1700" dirty="0"/>
          </a:p>
        </p:txBody>
      </p:sp>
      <p:pic>
        <p:nvPicPr>
          <p:cNvPr id="4" name="Picture 2">
            <a:extLst>
              <a:ext uri="{FF2B5EF4-FFF2-40B4-BE49-F238E27FC236}">
                <a16:creationId xmlns:a16="http://schemas.microsoft.com/office/drawing/2014/main" id="{B0D58D0A-05A7-443F-A860-3933E8050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7" r="166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6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D3E1B3-40A6-440F-8E46-0E3E62303604}"/>
              </a:ext>
            </a:extLst>
          </p:cNvPr>
          <p:cNvSpPr>
            <a:spLocks noGrp="1"/>
          </p:cNvSpPr>
          <p:nvPr>
            <p:ph type="title"/>
          </p:nvPr>
        </p:nvSpPr>
        <p:spPr>
          <a:xfrm>
            <a:off x="572493" y="238539"/>
            <a:ext cx="11018520" cy="1434415"/>
          </a:xfrm>
        </p:spPr>
        <p:txBody>
          <a:bodyPr anchor="b">
            <a:normAutofit/>
          </a:bodyPr>
          <a:lstStyle/>
          <a:p>
            <a:r>
              <a:rPr lang="pt-BR" sz="5400" i="1" dirty="0"/>
              <a:t>ERA VARGAS</a:t>
            </a:r>
            <a:endParaRPr lang="pt-BR" sz="54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12D99ABA-1B68-4371-B87C-34E58EBFFB76}"/>
              </a:ext>
            </a:extLst>
          </p:cNvPr>
          <p:cNvSpPr>
            <a:spLocks noGrp="1"/>
          </p:cNvSpPr>
          <p:nvPr>
            <p:ph idx="1"/>
          </p:nvPr>
        </p:nvSpPr>
        <p:spPr>
          <a:xfrm>
            <a:off x="572493" y="1911493"/>
            <a:ext cx="6813728" cy="4689680"/>
          </a:xfrm>
        </p:spPr>
        <p:txBody>
          <a:bodyPr anchor="t">
            <a:normAutofit/>
          </a:bodyPr>
          <a:lstStyle/>
          <a:p>
            <a:r>
              <a:rPr lang="pt-BR" sz="2400" dirty="0"/>
              <a:t> “Só tinham direitos sociais garantidos pelo Estado os trabalhadores que possuíssem carteira de trabalho assinado.” Cidadania Regulada (SANTOS, 1989);</a:t>
            </a:r>
          </a:p>
          <a:p>
            <a:pPr algn="ctr">
              <a:buFont typeface="Arial" panose="020B0604020202020204" pitchFamily="34" charset="0"/>
              <a:buNone/>
            </a:pPr>
            <a:r>
              <a:rPr lang="pt-BR" sz="2800" b="1" dirty="0">
                <a:solidFill>
                  <a:schemeClr val="accent1"/>
                </a:solidFill>
              </a:rPr>
              <a:t>Período de ditadura Militar (1964-1985)</a:t>
            </a:r>
          </a:p>
          <a:p>
            <a:pPr algn="just">
              <a:buFont typeface="Arial" panose="020B0604020202020204" pitchFamily="34" charset="0"/>
              <a:buNone/>
            </a:pPr>
            <a:r>
              <a:rPr lang="pt-BR" sz="2400" b="1" dirty="0">
                <a:solidFill>
                  <a:schemeClr val="accent6">
                    <a:lumMod val="75000"/>
                  </a:schemeClr>
                </a:solidFill>
              </a:rPr>
              <a:t>   </a:t>
            </a:r>
            <a:r>
              <a:rPr lang="pt-BR" sz="2400" dirty="0"/>
              <a:t>Frações da Grande burguesia incorporando setores ligado ao latifúndio, associadas a corporações transnacionais (Norte-americanas) e sob a tutela militar, no decurso de vinte anos redimensionando a sociedade brasileira em conformidade com os interesses do capital (NETTO, 2009, p. 76).</a:t>
            </a:r>
          </a:p>
          <a:p>
            <a:pPr marL="0" indent="0">
              <a:buNone/>
            </a:pPr>
            <a:endParaRPr lang="pt-BR" sz="2200" dirty="0"/>
          </a:p>
        </p:txBody>
      </p:sp>
      <p:pic>
        <p:nvPicPr>
          <p:cNvPr id="4" name="Imagem 3" descr="Ícone&#10;&#10;Descrição gerada automaticamente">
            <a:extLst>
              <a:ext uri="{FF2B5EF4-FFF2-40B4-BE49-F238E27FC236}">
                <a16:creationId xmlns:a16="http://schemas.microsoft.com/office/drawing/2014/main" id="{170C61F8-F43E-470D-9049-9C2FA413C78C}"/>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2454860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39208C-EAB9-4766-8ACB-2DBB7DE9D840}"/>
              </a:ext>
            </a:extLst>
          </p:cNvPr>
          <p:cNvSpPr>
            <a:spLocks noGrp="1"/>
          </p:cNvSpPr>
          <p:nvPr>
            <p:ph type="title"/>
          </p:nvPr>
        </p:nvSpPr>
        <p:spPr>
          <a:xfrm>
            <a:off x="572493" y="238539"/>
            <a:ext cx="11018520" cy="1434415"/>
          </a:xfrm>
        </p:spPr>
        <p:txBody>
          <a:bodyPr anchor="b">
            <a:normAutofit/>
          </a:bodyPr>
          <a:lstStyle/>
          <a:p>
            <a:r>
              <a:rPr lang="pt-BR" sz="5400" dirty="0"/>
              <a:t>Obrigada!!</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95A6312-7F58-4E93-B226-0868D38DCC64}"/>
              </a:ext>
            </a:extLst>
          </p:cNvPr>
          <p:cNvSpPr>
            <a:spLocks noGrp="1"/>
          </p:cNvSpPr>
          <p:nvPr>
            <p:ph idx="1"/>
          </p:nvPr>
        </p:nvSpPr>
        <p:spPr>
          <a:xfrm>
            <a:off x="572493" y="2071316"/>
            <a:ext cx="6713552" cy="4119172"/>
          </a:xfrm>
        </p:spPr>
        <p:txBody>
          <a:bodyPr anchor="t">
            <a:normAutofit/>
          </a:bodyPr>
          <a:lstStyle/>
          <a:p>
            <a:pPr algn="just"/>
            <a:r>
              <a:rPr lang="pt-BR" sz="2400" dirty="0"/>
              <a:t>Quem tem consciência para ter coragem tem a força de saber que existe e no centro da própria engrenagem inventa a contra mola que resiste, quem não vacila mesmo derrotado, que já perdido nunca desespera e envolta nunca em tempestade, decepado entre os dentes segura a primavera.</a:t>
            </a:r>
          </a:p>
          <a:p>
            <a:pPr marL="0" indent="0" algn="r">
              <a:buNone/>
            </a:pPr>
            <a:r>
              <a:rPr lang="pt-BR" sz="2400" dirty="0"/>
              <a:t> </a:t>
            </a:r>
            <a:r>
              <a:rPr lang="pt-BR" sz="1600" dirty="0"/>
              <a:t>(João Ricardo/João Apolinário)</a:t>
            </a:r>
          </a:p>
          <a:p>
            <a:pPr algn="just"/>
            <a:r>
              <a:rPr lang="pt-BR" sz="2400" dirty="0"/>
              <a:t>Essa pandemia revela de forma quase violenta a desigualdade. Classe média e alta enfrentam o tédio, classes pobres, enfrentam a fome </a:t>
            </a:r>
          </a:p>
          <a:p>
            <a:pPr marL="0" indent="0" algn="r">
              <a:buNone/>
            </a:pPr>
            <a:r>
              <a:rPr lang="pt-BR" sz="1600" dirty="0"/>
              <a:t>(Leandro Karnal)</a:t>
            </a:r>
          </a:p>
        </p:txBody>
      </p:sp>
      <p:pic>
        <p:nvPicPr>
          <p:cNvPr id="7170" name="Picture 2" descr="Movimentos sociais – 5 movimentos que você precisa acompanhar">
            <a:extLst>
              <a:ext uri="{FF2B5EF4-FFF2-40B4-BE49-F238E27FC236}">
                <a16:creationId xmlns:a16="http://schemas.microsoft.com/office/drawing/2014/main" id="{5A04815B-F48D-4F68-A56F-66156508C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55" r="17034"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1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D898A4-144C-4853-B391-D5C2CDC848C7}"/>
              </a:ext>
            </a:extLst>
          </p:cNvPr>
          <p:cNvSpPr>
            <a:spLocks noGrp="1"/>
          </p:cNvSpPr>
          <p:nvPr>
            <p:ph type="title"/>
          </p:nvPr>
        </p:nvSpPr>
        <p:spPr>
          <a:xfrm>
            <a:off x="572493" y="242981"/>
            <a:ext cx="11018520" cy="1434415"/>
          </a:xfrm>
        </p:spPr>
        <p:txBody>
          <a:bodyPr anchor="b">
            <a:normAutofit/>
          </a:bodyPr>
          <a:lstStyle/>
          <a:p>
            <a:r>
              <a:rPr lang="pt-BR" sz="4200" dirty="0">
                <a:effectLst/>
                <a:latin typeface="Calibri" panose="020F0502020204030204" pitchFamily="34" charset="0"/>
                <a:ea typeface="Calibri" panose="020F0502020204030204" pitchFamily="34" charset="0"/>
                <a:cs typeface="Times New Roman" panose="02020603050405020304" pitchFamily="18" charset="0"/>
              </a:rPr>
              <a:t>Análise sobre a trajetória histórica das políticas públicas no Brasil, especialmente as sociais...</a:t>
            </a:r>
            <a:endParaRPr lang="pt-BR" sz="42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BCEC257A-FBEB-4E17-9FF9-9ED3672FEDCF}"/>
              </a:ext>
            </a:extLst>
          </p:cNvPr>
          <p:cNvSpPr>
            <a:spLocks noGrp="1"/>
          </p:cNvSpPr>
          <p:nvPr>
            <p:ph idx="1"/>
          </p:nvPr>
        </p:nvSpPr>
        <p:spPr>
          <a:xfrm>
            <a:off x="572493" y="2071316"/>
            <a:ext cx="6713552" cy="4119172"/>
          </a:xfrm>
        </p:spPr>
        <p:txBody>
          <a:bodyPr anchor="t">
            <a:normAutofit/>
          </a:bodyPr>
          <a:lstStyle/>
          <a:p>
            <a:pPr marL="0" indent="0">
              <a:buNone/>
            </a:pPr>
            <a:r>
              <a:rPr lang="pt-BR" sz="2400" dirty="0">
                <a:latin typeface="Calibri" panose="020F0502020204030204" pitchFamily="34" charset="0"/>
                <a:ea typeface="Calibri" panose="020F0502020204030204" pitchFamily="34" charset="0"/>
                <a:cs typeface="Times New Roman" panose="02020603050405020304" pitchFamily="18" charset="0"/>
              </a:rPr>
              <a:t>O que nos </a:t>
            </a:r>
            <a:r>
              <a:rPr lang="pt-BR" sz="2400" dirty="0">
                <a:effectLst/>
                <a:latin typeface="Calibri" panose="020F0502020204030204" pitchFamily="34" charset="0"/>
                <a:ea typeface="Calibri" panose="020F0502020204030204" pitchFamily="34" charset="0"/>
                <a:cs typeface="Times New Roman" panose="02020603050405020304" pitchFamily="18" charset="0"/>
              </a:rPr>
              <a:t>permite identificar?</a:t>
            </a:r>
          </a:p>
          <a:p>
            <a:pPr marL="0" indent="0">
              <a:buNone/>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700" dirty="0">
                <a:latin typeface="Calibri" panose="020F0502020204030204" pitchFamily="34" charset="0"/>
                <a:ea typeface="Calibri" panose="020F0502020204030204" pitchFamily="34" charset="0"/>
                <a:cs typeface="Times New Roman" panose="02020603050405020304" pitchFamily="18" charset="0"/>
              </a:rPr>
              <a:t>P</a:t>
            </a:r>
            <a:r>
              <a:rPr lang="pt-BR" sz="1700" dirty="0">
                <a:effectLst/>
                <a:latin typeface="Calibri" panose="020F0502020204030204" pitchFamily="34" charset="0"/>
                <a:ea typeface="Calibri" panose="020F0502020204030204" pitchFamily="34" charset="0"/>
                <a:cs typeface="Times New Roman" panose="02020603050405020304" pitchFamily="18" charset="0"/>
              </a:rPr>
              <a:t>rocessos tardios e inconsistentes, produzidos em períodos de autoritarismo e de ideologias desenvolvimentistas; </a:t>
            </a:r>
          </a:p>
          <a:p>
            <a:pPr algn="just"/>
            <a:r>
              <a:rPr lang="pt-BR" sz="1700" dirty="0">
                <a:effectLst/>
                <a:latin typeface="Calibri" panose="020F0502020204030204" pitchFamily="34" charset="0"/>
                <a:ea typeface="Calibri" panose="020F0502020204030204" pitchFamily="34" charset="0"/>
                <a:cs typeface="Times New Roman" panose="02020603050405020304" pitchFamily="18" charset="0"/>
              </a:rPr>
              <a:t>Formulação de políticas públicas, combinadas a questões de disciplina e moralização da pobreza; controle de improdutivos e incapacitados; ineficiência, frágil alcance social, com sobreposição de competências e processos de descontinuidades, aspectos funcionais e reprodutores da própria desigualdade (SILVEIRA, COLIN, 2018). </a:t>
            </a:r>
          </a:p>
          <a:p>
            <a:pPr algn="just"/>
            <a:r>
              <a:rPr lang="pt-BR" sz="1700" dirty="0">
                <a:latin typeface="Calibri" panose="020F0502020204030204" pitchFamily="34" charset="0"/>
                <a:ea typeface="Calibri" panose="020F0502020204030204" pitchFamily="34" charset="0"/>
                <a:cs typeface="Times New Roman" panose="02020603050405020304" pitchFamily="18" charset="0"/>
              </a:rPr>
              <a:t>H</a:t>
            </a:r>
            <a:r>
              <a:rPr lang="pt-BR" sz="1700" dirty="0">
                <a:effectLst/>
                <a:latin typeface="Calibri" panose="020F0502020204030204" pitchFamily="34" charset="0"/>
                <a:ea typeface="Calibri" panose="020F0502020204030204" pitchFamily="34" charset="0"/>
                <a:cs typeface="Calibri" panose="020F0502020204030204" pitchFamily="34" charset="0"/>
              </a:rPr>
              <a:t>istoricamente o que prevaleceu foi uma dinâmica de tratamento repressivo das necessidades sociais, tratadas no interior dos aparelhos repressivos do Estado como disfunção pessoal dos indivíduos (SPO</a:t>
            </a:r>
            <a:r>
              <a:rPr lang="pt-BR" sz="1700" dirty="0">
                <a:effectLst/>
                <a:latin typeface="Calibri" panose="020F0502020204030204" pitchFamily="34" charset="0"/>
                <a:ea typeface="MinionPro-Regular"/>
                <a:cs typeface="Calibri" panose="020F0502020204030204" pitchFamily="34" charset="0"/>
              </a:rPr>
              <a:t>SATI, 1992). </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700" dirty="0"/>
          </a:p>
        </p:txBody>
      </p:sp>
      <p:pic>
        <p:nvPicPr>
          <p:cNvPr id="4" name="Imagem 3" descr="Ícone&#10;&#10;Descrição gerada automaticamente">
            <a:extLst>
              <a:ext uri="{FF2B5EF4-FFF2-40B4-BE49-F238E27FC236}">
                <a16:creationId xmlns:a16="http://schemas.microsoft.com/office/drawing/2014/main" id="{9C74CC99-A142-46D8-AB55-C6F56660441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7678443" y="2093976"/>
            <a:ext cx="3941064" cy="4096512"/>
          </a:xfrm>
          <a:prstGeom prst="rect">
            <a:avLst/>
          </a:prstGeom>
        </p:spPr>
      </p:pic>
    </p:spTree>
    <p:extLst>
      <p:ext uri="{BB962C8B-B14F-4D97-AF65-F5344CB8AC3E}">
        <p14:creationId xmlns:p14="http://schemas.microsoft.com/office/powerpoint/2010/main" val="65801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898A4-144C-4853-B391-D5C2CDC848C7}"/>
              </a:ext>
            </a:extLst>
          </p:cNvPr>
          <p:cNvSpPr>
            <a:spLocks noGrp="1"/>
          </p:cNvSpPr>
          <p:nvPr>
            <p:ph type="title"/>
          </p:nvPr>
        </p:nvSpPr>
        <p:spPr>
          <a:xfrm>
            <a:off x="549562" y="469358"/>
            <a:ext cx="11018520" cy="1434415"/>
          </a:xfrm>
        </p:spPr>
        <p:txBody>
          <a:bodyPr anchor="b">
            <a:normAutofit fontScale="90000"/>
          </a:bodyPr>
          <a:lstStyle/>
          <a:p>
            <a:pPr algn="ctr"/>
            <a:r>
              <a:rPr lang="pt-BR" sz="4400" dirty="0">
                <a:latin typeface="+mn-lt"/>
              </a:rPr>
              <a:t>A construção da Constituição Federal 1988 </a:t>
            </a:r>
            <a:br>
              <a:rPr lang="pt-BR" sz="4400" dirty="0">
                <a:latin typeface="+mn-lt"/>
              </a:rPr>
            </a:br>
            <a:r>
              <a:rPr lang="pt-BR" sz="2700" dirty="0">
                <a:latin typeface="+mn-lt"/>
              </a:rPr>
              <a:t>(período de redemocratização, tentativa de efetivação do Estado de Bem estar social no Brasil)</a:t>
            </a:r>
            <a:br>
              <a:rPr lang="pt-BR" sz="2700" dirty="0">
                <a:latin typeface="+mn-lt"/>
              </a:rPr>
            </a:br>
            <a:endParaRPr lang="pt-BR" sz="2700" dirty="0"/>
          </a:p>
        </p:txBody>
      </p:sp>
      <p:sp>
        <p:nvSpPr>
          <p:cNvPr id="3" name="Espaço Reservado para Conteúdo 2">
            <a:extLst>
              <a:ext uri="{FF2B5EF4-FFF2-40B4-BE49-F238E27FC236}">
                <a16:creationId xmlns:a16="http://schemas.microsoft.com/office/drawing/2014/main" id="{BCEC257A-FBEB-4E17-9FF9-9ED3672FEDCF}"/>
              </a:ext>
            </a:extLst>
          </p:cNvPr>
          <p:cNvSpPr>
            <a:spLocks noGrp="1"/>
          </p:cNvSpPr>
          <p:nvPr>
            <p:ph idx="1"/>
          </p:nvPr>
        </p:nvSpPr>
        <p:spPr>
          <a:xfrm>
            <a:off x="3147016" y="1751720"/>
            <a:ext cx="8296299" cy="636373"/>
          </a:xfrm>
        </p:spPr>
        <p:txBody>
          <a:bodyPr anchor="t">
            <a:normAutofit/>
          </a:bodyPr>
          <a:lstStyle/>
          <a:p>
            <a:pPr marL="0" indent="0">
              <a:buNone/>
            </a:pPr>
            <a:r>
              <a:rPr lang="pt-BR" sz="1800" dirty="0"/>
              <a:t>Estado de bem estar social: se deu no Brasil de forma emergencial (YAZBEK, 2011, p. 4)</a:t>
            </a:r>
          </a:p>
          <a:p>
            <a:pPr marL="0" indent="0">
              <a:buNone/>
            </a:pP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700" dirty="0"/>
          </a:p>
        </p:txBody>
      </p:sp>
      <p:pic>
        <p:nvPicPr>
          <p:cNvPr id="4" name="Imagem 3" descr="Ícone&#10;&#10;Descrição gerada automaticamente">
            <a:extLst>
              <a:ext uri="{FF2B5EF4-FFF2-40B4-BE49-F238E27FC236}">
                <a16:creationId xmlns:a16="http://schemas.microsoft.com/office/drawing/2014/main" id="{9C74CC99-A142-46D8-AB55-C6F56660441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0688715" y="5222982"/>
            <a:ext cx="930792" cy="967505"/>
          </a:xfrm>
          <a:prstGeom prst="rect">
            <a:avLst/>
          </a:prstGeom>
        </p:spPr>
      </p:pic>
      <p:graphicFrame>
        <p:nvGraphicFramePr>
          <p:cNvPr id="7" name="Espaço Reservado para Conteúdo 3">
            <a:extLst>
              <a:ext uri="{FF2B5EF4-FFF2-40B4-BE49-F238E27FC236}">
                <a16:creationId xmlns:a16="http://schemas.microsoft.com/office/drawing/2014/main" id="{D8EEEE7D-5D3E-437F-B3A4-1450A9BF8C01}"/>
              </a:ext>
            </a:extLst>
          </p:cNvPr>
          <p:cNvGraphicFramePr>
            <a:graphicFrameLocks/>
          </p:cNvGraphicFramePr>
          <p:nvPr>
            <p:extLst>
              <p:ext uri="{D42A27DB-BD31-4B8C-83A1-F6EECF244321}">
                <p14:modId xmlns:p14="http://schemas.microsoft.com/office/powerpoint/2010/main" val="2388911283"/>
              </p:ext>
            </p:extLst>
          </p:nvPr>
        </p:nvGraphicFramePr>
        <p:xfrm>
          <a:off x="428998" y="1074532"/>
          <a:ext cx="10458736" cy="617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65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898A4-144C-4853-B391-D5C2CDC848C7}"/>
              </a:ext>
            </a:extLst>
          </p:cNvPr>
          <p:cNvSpPr>
            <a:spLocks noGrp="1"/>
          </p:cNvSpPr>
          <p:nvPr>
            <p:ph type="title"/>
          </p:nvPr>
        </p:nvSpPr>
        <p:spPr>
          <a:xfrm>
            <a:off x="549562" y="469358"/>
            <a:ext cx="11018520" cy="1434415"/>
          </a:xfrm>
        </p:spPr>
        <p:txBody>
          <a:bodyPr anchor="b">
            <a:normAutofit fontScale="90000"/>
          </a:bodyPr>
          <a:lstStyle/>
          <a:p>
            <a:pPr algn="ctr"/>
            <a:r>
              <a:rPr lang="pt-BR" sz="4400" dirty="0">
                <a:latin typeface="+mn-lt"/>
              </a:rPr>
              <a:t>A construção da Constituição Federal 1988 </a:t>
            </a:r>
            <a:br>
              <a:rPr lang="pt-BR" sz="4400" dirty="0">
                <a:latin typeface="+mn-lt"/>
              </a:rPr>
            </a:br>
            <a:r>
              <a:rPr lang="pt-BR" sz="2700" dirty="0">
                <a:latin typeface="+mn-lt"/>
              </a:rPr>
              <a:t>(período de redemocratização, tentativa de efetivação do Estado de Bem estar social no Brasil)</a:t>
            </a:r>
            <a:br>
              <a:rPr lang="pt-BR" sz="2700" dirty="0">
                <a:latin typeface="+mn-lt"/>
              </a:rPr>
            </a:br>
            <a:endParaRPr lang="pt-BR" sz="2700" dirty="0"/>
          </a:p>
        </p:txBody>
      </p:sp>
      <p:pic>
        <p:nvPicPr>
          <p:cNvPr id="4" name="Imagem 3" descr="Ícone&#10;&#10;Descrição gerada automaticamente">
            <a:extLst>
              <a:ext uri="{FF2B5EF4-FFF2-40B4-BE49-F238E27FC236}">
                <a16:creationId xmlns:a16="http://schemas.microsoft.com/office/drawing/2014/main" id="{9C74CC99-A142-46D8-AB55-C6F566604419}"/>
              </a:ext>
            </a:extLst>
          </p:cNvPr>
          <p:cNvPicPr>
            <a:picLocks noChangeAspect="1"/>
          </p:cNvPicPr>
          <p:nvPr/>
        </p:nvPicPr>
        <p:blipFill rotWithShape="1">
          <a:blip r:embed="rId2">
            <a:extLst>
              <a:ext uri="{28A0092B-C50C-407E-A947-70E740481C1C}">
                <a14:useLocalDpi xmlns:a14="http://schemas.microsoft.com/office/drawing/2010/main" val="0"/>
              </a:ext>
            </a:extLst>
          </a:blip>
          <a:srcRect r="1578" b="-3"/>
          <a:stretch/>
        </p:blipFill>
        <p:spPr>
          <a:xfrm>
            <a:off x="10637290" y="5222982"/>
            <a:ext cx="930792" cy="967505"/>
          </a:xfrm>
          <a:prstGeom prst="rect">
            <a:avLst/>
          </a:prstGeom>
        </p:spPr>
      </p:pic>
      <p:sp>
        <p:nvSpPr>
          <p:cNvPr id="6" name="Texto explicativo em elipse 4">
            <a:extLst>
              <a:ext uri="{FF2B5EF4-FFF2-40B4-BE49-F238E27FC236}">
                <a16:creationId xmlns:a16="http://schemas.microsoft.com/office/drawing/2014/main" id="{BBF2B72B-6032-4B2B-ACFF-C178F8E86B3D}"/>
              </a:ext>
            </a:extLst>
          </p:cNvPr>
          <p:cNvSpPr/>
          <p:nvPr/>
        </p:nvSpPr>
        <p:spPr>
          <a:xfrm>
            <a:off x="6294268" y="1384917"/>
            <a:ext cx="5584054" cy="26586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t-BR" sz="2000" b="1" dirty="0"/>
              <a:t>“A Constituição, nesse sentido, consagra um período de Profundo avanço social, resultado das lutas conduzidas pelos setores democráticos, porém sem ferir a ordem burguesa.”(NETTO, 1999).</a:t>
            </a:r>
          </a:p>
          <a:p>
            <a:pPr algn="just">
              <a:buNone/>
            </a:pPr>
            <a:r>
              <a:rPr lang="pt-BR" b="1" dirty="0"/>
              <a:t> </a:t>
            </a:r>
          </a:p>
        </p:txBody>
      </p:sp>
      <p:sp>
        <p:nvSpPr>
          <p:cNvPr id="9" name="Texto explicativo em forma de nuvem 5">
            <a:extLst>
              <a:ext uri="{FF2B5EF4-FFF2-40B4-BE49-F238E27FC236}">
                <a16:creationId xmlns:a16="http://schemas.microsoft.com/office/drawing/2014/main" id="{AA4C4ED8-1460-4E14-B9F5-94ACD6BFEEA9}"/>
              </a:ext>
            </a:extLst>
          </p:cNvPr>
          <p:cNvSpPr/>
          <p:nvPr/>
        </p:nvSpPr>
        <p:spPr>
          <a:xfrm>
            <a:off x="172916" y="3275860"/>
            <a:ext cx="7089019" cy="3015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pt-BR" sz="1700" b="1" dirty="0"/>
          </a:p>
          <a:p>
            <a:pPr algn="just">
              <a:buNone/>
            </a:pPr>
            <a:r>
              <a:rPr lang="pt-BR" sz="1700" b="1" dirty="0"/>
              <a:t>“Nesta perspectiva a Política Social será abordada como modalidade de intervenção do Estado no âmbito do atendimento das necessidades sociais básicas dos cidadãos, respondendo a interesses diversos, ou seja, a Política Social expressa relações, conflitos e contradições que resultam da desigualdade estrutural do capitalismo(YAZBEK, 2011, p. 4)” .</a:t>
            </a:r>
          </a:p>
        </p:txBody>
      </p:sp>
      <p:sp>
        <p:nvSpPr>
          <p:cNvPr id="11" name="CaixaDeTexto 10">
            <a:extLst>
              <a:ext uri="{FF2B5EF4-FFF2-40B4-BE49-F238E27FC236}">
                <a16:creationId xmlns:a16="http://schemas.microsoft.com/office/drawing/2014/main" id="{CC9A4B92-8A59-4B50-B53B-F9B580F5FE47}"/>
              </a:ext>
            </a:extLst>
          </p:cNvPr>
          <p:cNvSpPr txBox="1"/>
          <p:nvPr/>
        </p:nvSpPr>
        <p:spPr>
          <a:xfrm>
            <a:off x="313678" y="2102065"/>
            <a:ext cx="4444753" cy="646331"/>
          </a:xfrm>
          <a:prstGeom prst="rect">
            <a:avLst/>
          </a:prstGeom>
          <a:noFill/>
        </p:spPr>
        <p:txBody>
          <a:bodyPr wrap="square">
            <a:spAutoFit/>
          </a:bodyPr>
          <a:lstStyle/>
          <a:p>
            <a:pPr algn="ctr">
              <a:buNone/>
            </a:pPr>
            <a:r>
              <a:rPr lang="pt-BR" dirty="0"/>
              <a:t>A Política Social se constituiu entre a concessão e conquista</a:t>
            </a:r>
          </a:p>
        </p:txBody>
      </p:sp>
      <p:sp>
        <p:nvSpPr>
          <p:cNvPr id="12" name="Seta: para Baixo 11">
            <a:extLst>
              <a:ext uri="{FF2B5EF4-FFF2-40B4-BE49-F238E27FC236}">
                <a16:creationId xmlns:a16="http://schemas.microsoft.com/office/drawing/2014/main" id="{AE8A0734-6262-4D7F-9135-23FE869CA12C}"/>
              </a:ext>
            </a:extLst>
          </p:cNvPr>
          <p:cNvSpPr/>
          <p:nvPr/>
        </p:nvSpPr>
        <p:spPr>
          <a:xfrm>
            <a:off x="1882067" y="2867263"/>
            <a:ext cx="603682" cy="40859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434250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5035</Words>
  <Application>Microsoft Office PowerPoint</Application>
  <PresentationFormat>Widescreen</PresentationFormat>
  <Paragraphs>287</Paragraphs>
  <Slides>60</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60</vt:i4>
      </vt:variant>
    </vt:vector>
  </HeadingPairs>
  <TitlesOfParts>
    <vt:vector size="67" baseType="lpstr">
      <vt:lpstr>Arial</vt:lpstr>
      <vt:lpstr>Calibri</vt:lpstr>
      <vt:lpstr>Calibri Light</vt:lpstr>
      <vt:lpstr>MinionPro-Regular</vt:lpstr>
      <vt:lpstr>Times New Roman</vt:lpstr>
      <vt:lpstr>Wingdings</vt:lpstr>
      <vt:lpstr>Tema do Office</vt:lpstr>
      <vt:lpstr>Painelista: Fernanda Kallyne Rêgo de Oliveira</vt:lpstr>
      <vt:lpstr>Qual caminho terá nosso painel?</vt:lpstr>
      <vt:lpstr>O desafio inicial....  Uma visão social inovadora, pautada na dimensão ética de incluir ‘os invisíveis’ enquanto integrantes de um situação social coletiva. </vt:lpstr>
      <vt:lpstr>Breve Resgate Histórico das Políticas Sociais</vt:lpstr>
      <vt:lpstr>ERA VARGAS</vt:lpstr>
      <vt:lpstr>ERA VARGAS</vt:lpstr>
      <vt:lpstr>Análise sobre a trajetória histórica das políticas públicas no Brasil, especialmente as sociais...</vt:lpstr>
      <vt:lpstr>A construção da Constituição Federal 1988  (período de redemocratização, tentativa de efetivação do Estado de Bem estar social no Brasil) </vt:lpstr>
      <vt:lpstr>A construção da Constituição Federal 1988  (período de redemocratização, tentativa de efetivação do Estado de Bem estar social no Brasil) </vt:lpstr>
      <vt:lpstr>Apresentação do PowerPoint</vt:lpstr>
      <vt:lpstr>As implicações do ideário neoliberal no contexto da crise do capital e os rebatimentos nas Políticas Sociais </vt:lpstr>
      <vt:lpstr>A Seguridade Social como um dos mais importantes  avanços na política Social estabelecendo-se os seguintes princípios:</vt:lpstr>
      <vt:lpstr>Apresentação do PowerPoint</vt:lpstr>
      <vt:lpstr>Relacionar as políticas Sociais ao contexto neoliberal significa dizer que:</vt:lpstr>
      <vt:lpstr>Crise atual e o papel do estado no (des)financiamento das políticas sociais </vt:lpstr>
      <vt:lpstr>Apresentação do PowerPoint</vt:lpstr>
      <vt:lpstr>Apresentação do PowerPoint</vt:lpstr>
      <vt:lpstr>Apresentação do PowerPoint</vt:lpstr>
      <vt:lpstr>O novo trato da questão social e as estratégias da classe trabalhadora frente ao desmonte das políticas sociais </vt:lpstr>
      <vt:lpstr>E como o SUAS entra nessa história?</vt:lpstr>
      <vt:lpstr>Do ponto de vista da concepção de assistência social</vt:lpstr>
      <vt:lpstr>Apresentação do PowerPoint</vt:lpstr>
      <vt:lpstr>A vitalidade do SUAS demonstra a definição nacional por uma governança democrática que objetivava o pleno desenvolvimento do Sistema, com destaque para:  </vt:lpstr>
      <vt:lpstr>Apresentação do PowerPoint</vt:lpstr>
      <vt:lpstr>Podemos afirmar que o SUAS tem viabilizado acesso a direitos?</vt:lpstr>
      <vt:lpstr>Apresentação do PowerPoint</vt:lpstr>
      <vt:lpstr>Apresentação do PowerPoint</vt:lpstr>
      <vt:lpstr>Apresentação do PowerPoint</vt:lpstr>
      <vt:lpstr>Apresentação do PowerPoint</vt:lpstr>
      <vt:lpstr>CONTRARREFORMAS ULTRANEOLIBERAIS </vt:lpstr>
      <vt:lpstr>Apresentação do PowerPoint</vt:lpstr>
      <vt:lpstr>Apresentação do PowerPoint</vt:lpstr>
      <vt:lpstr>Apresentação do PowerPoint</vt:lpstr>
      <vt:lpstr>Apresentação do PowerPoint</vt:lpstr>
      <vt:lpstr>Apresentação do PowerPoint</vt:lpstr>
      <vt:lpstr>VETOS AO ORÇAMENTO 2022</vt:lpstr>
      <vt:lpstr>As políticas do sistema de proteção social podem ser reconhecidas... </vt:lpstr>
      <vt:lpstr>Apresentação do PowerPoint</vt:lpstr>
      <vt:lpstr>Apresentação do PowerPoint</vt:lpstr>
      <vt:lpstr>Apresentação do PowerPoint</vt:lpstr>
      <vt:lpstr>A ASSISTÊNCIA SOCIAL</vt:lpstr>
      <vt:lpstr>UM OLHAR ACERCA DO SUAS NO RN...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Painelista: Fernanda Kallyne Rêgo de Oliveira</dc:title>
  <dc:creator>Fernanda K. Oliveira</dc:creator>
  <cp:lastModifiedBy>Fernanda K. Oliveira</cp:lastModifiedBy>
  <cp:revision>17</cp:revision>
  <dcterms:created xsi:type="dcterms:W3CDTF">2022-03-08T15:26:52Z</dcterms:created>
  <dcterms:modified xsi:type="dcterms:W3CDTF">2022-03-23T12:07:49Z</dcterms:modified>
</cp:coreProperties>
</file>